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Lst>
  <p:sldSz cy="6858000" cx="9144000"/>
  <p:notesSz cx="6858000" cy="9144000"/>
  <p:embeddedFontLst>
    <p:embeddedFont>
      <p:font typeface="Tahoma"/>
      <p:regular r:id="rId65"/>
      <p:bold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F2113D3A-B7D7-4D53-A577-FE99DE2D1FB5}">
  <a:tblStyle styleId="{F2113D3A-B7D7-4D53-A577-FE99DE2D1FB5}" styleName="Table_0"/>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font" Target="fonts/Tahoma-bold.fntdata"/><Relationship Id="rId21" Type="http://schemas.openxmlformats.org/officeDocument/2006/relationships/slide" Target="slides/slide16.xml"/><Relationship Id="rId65" Type="http://schemas.openxmlformats.org/officeDocument/2006/relationships/font" Target="fonts/Tahoma-regular.fntdata"/><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None/>
              <a:defRPr b="0" i="0" sz="1200" u="none" cap="none" strike="noStrike">
                <a:solidFill>
                  <a:srgbClr val="000000"/>
                </a:solidFill>
                <a:latin typeface="Georgia"/>
                <a:ea typeface="Georgia"/>
                <a:cs typeface="Georgia"/>
                <a:sym typeface="Georgia"/>
              </a:defRPr>
            </a:lvl1pPr>
            <a:lvl2pPr indent="0" lvl="1" marL="4572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7" name="Shape 7"/>
          <p:cNvSpPr txBox="1"/>
          <p:nvPr>
            <p:ph idx="11" type="ftr"/>
          </p:nvPr>
        </p:nvSpPr>
        <p:spPr>
          <a:xfrm>
            <a:off x="0" y="8685211"/>
            <a:ext cx="2971799"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9pPr>
          </a:lstStyle>
          <a:p/>
        </p:txBody>
      </p:sp>
      <p:sp>
        <p:nvSpPr>
          <p:cNvPr id="8" name="Shape 8"/>
          <p:cNvSpPr txBox="1"/>
          <p:nvPr>
            <p:ph idx="12" type="sldNum"/>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Georgia"/>
              <a:buNone/>
            </a:pPr>
            <a:fld id="{00000000-1234-1234-1234-123412341234}" type="slidenum">
              <a:rPr b="0" i="0" lang="en-US" sz="1200" u="none" cap="none" strike="noStrike">
                <a:solidFill>
                  <a:srgbClr val="000000"/>
                </a:solidFill>
                <a:latin typeface="Georgia"/>
                <a:ea typeface="Georgia"/>
                <a:cs typeface="Georgia"/>
                <a:sym typeface="Georgia"/>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US"/>
              <a:t>Islamic Fundamentalism - </a:t>
            </a:r>
          </a:p>
          <a:p>
            <a:pPr indent="-228600" lvl="0" marL="457200" rtl="0">
              <a:spcBef>
                <a:spcPts val="0"/>
              </a:spcBef>
              <a:buChar char="●"/>
            </a:pPr>
            <a:r>
              <a:rPr lang="en-US"/>
              <a:t>Literal interpretation of the belief should be basis for political ideology.</a:t>
            </a:r>
          </a:p>
          <a:p>
            <a:pPr indent="-228600" lvl="0" marL="457200">
              <a:spcBef>
                <a:spcPts val="0"/>
              </a:spcBef>
              <a:buChar char="●"/>
            </a:pPr>
            <a:r>
              <a:rPr lang="en-US"/>
              <a:t>Transforming of faith into ideology</a:t>
            </a:r>
          </a:p>
        </p:txBody>
      </p:sp>
      <p:sp>
        <p:nvSpPr>
          <p:cNvPr id="69" name="Shape 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US"/>
              <a:t>1979 Revolution established </a:t>
            </a:r>
            <a:r>
              <a:rPr b="1" i="1" lang="en-US"/>
              <a:t>Islamic Republic of Iran </a:t>
            </a:r>
            <a:r>
              <a:rPr lang="en-US"/>
              <a:t>- violent birth</a:t>
            </a:r>
          </a:p>
          <a:p>
            <a:pPr indent="-228600" lvl="0" marL="457200" rtl="0">
              <a:spcBef>
                <a:spcPts val="0"/>
              </a:spcBef>
              <a:buChar char="●"/>
            </a:pPr>
            <a:r>
              <a:rPr lang="en-US"/>
              <a:t>Suppression of all opposition (monarchists, Marxists, secular political groups, ethnic minorities, other faiths)</a:t>
            </a:r>
          </a:p>
          <a:p>
            <a:pPr indent="-228600" lvl="0" marL="457200" rtl="0">
              <a:spcBef>
                <a:spcPts val="0"/>
              </a:spcBef>
              <a:buChar char="●"/>
            </a:pPr>
            <a:r>
              <a:rPr lang="en-US"/>
              <a:t>1000’s executed in the name of justice</a:t>
            </a:r>
          </a:p>
          <a:p>
            <a:pPr indent="-228600" lvl="0" marL="457200">
              <a:spcBef>
                <a:spcPts val="0"/>
              </a:spcBef>
              <a:buChar char="●"/>
            </a:pPr>
            <a:r>
              <a:rPr lang="en-US"/>
              <a:t>Iran-Hostage Crisis - radical </a:t>
            </a:r>
          </a:p>
        </p:txBody>
      </p:sp>
      <p:sp>
        <p:nvSpPr>
          <p:cNvPr id="135" name="Shape 1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41" name="Shape 1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47" name="Shape 1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53" name="Shape 1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60" name="Shape 1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67" name="Shape 1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73" name="Shape 1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79" name="Shape 1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US"/>
              <a:t>Iranians are Persian NOT Arab country, speak Farsi not Arabic</a:t>
            </a:r>
          </a:p>
        </p:txBody>
      </p:sp>
      <p:sp>
        <p:nvSpPr>
          <p:cNvPr id="185" name="Shape 1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91" name="Shape 1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76" name="Shape 76"/>
          <p:cNvSpPr txBox="1"/>
          <p:nvPr>
            <p:ph idx="12" type="sldNum"/>
          </p:nvPr>
        </p:nvSpPr>
        <p:spPr>
          <a:xfrm>
            <a:off x="3884612" y="8685211"/>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Georgia"/>
              <a:buNone/>
            </a:pPr>
            <a:fld id="{00000000-1234-1234-1234-123412341234}" type="slidenum">
              <a:rPr lang="en-US"/>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97" name="Shape 1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03" name="Shape 2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gn="just">
              <a:lnSpc>
                <a:spcPct val="80000"/>
              </a:lnSpc>
              <a:spcBef>
                <a:spcPts val="300"/>
              </a:spcBef>
              <a:buNone/>
            </a:pPr>
            <a:r>
              <a:rPr b="1" i="1" lang="en-US" sz="900"/>
              <a:t>Pictures</a:t>
            </a:r>
          </a:p>
          <a:p>
            <a:pPr lvl="0" rtl="0" algn="just">
              <a:lnSpc>
                <a:spcPct val="80000"/>
              </a:lnSpc>
              <a:spcBef>
                <a:spcPts val="300"/>
              </a:spcBef>
              <a:buNone/>
            </a:pPr>
            <a:r>
              <a:rPr i="1" lang="en-US" sz="900"/>
              <a:t>Top row: girls singing in car (Shiraz), girls in Isfahan, sign for WC (notice woman with headcovering)</a:t>
            </a:r>
          </a:p>
          <a:p>
            <a:pPr lvl="0" rtl="0" algn="just">
              <a:lnSpc>
                <a:spcPct val="80000"/>
              </a:lnSpc>
              <a:spcBef>
                <a:spcPts val="300"/>
              </a:spcBef>
              <a:buNone/>
            </a:pPr>
            <a:r>
              <a:rPr i="1" lang="en-US" sz="900"/>
              <a:t>Bottom row: segregated bus (Tehran), women wearing chadors (Tehran), Iran Air stewardess in uniform.</a:t>
            </a:r>
          </a:p>
          <a:p>
            <a:pPr lvl="0" rtl="0" algn="just">
              <a:lnSpc>
                <a:spcPct val="80000"/>
              </a:lnSpc>
              <a:spcBef>
                <a:spcPts val="400"/>
              </a:spcBef>
              <a:buNone/>
            </a:pPr>
            <a:r>
              <a:rPr lang="en-US" sz="1000"/>
              <a:t>Thirty-one female activists were arrested in Tehran in March 2007 after gathering outside Tehran's Revolutionary Court. The women were there in support of five fellow activists who had demanded changes in laws discriminating against women.</a:t>
            </a:r>
          </a:p>
          <a:p>
            <a:pPr lvl="0" rtl="0" algn="just">
              <a:lnSpc>
                <a:spcPct val="80000"/>
              </a:lnSpc>
              <a:spcBef>
                <a:spcPts val="400"/>
              </a:spcBef>
              <a:buNone/>
            </a:pPr>
            <a:r>
              <a:t/>
            </a:r>
            <a:endParaRPr sz="1000"/>
          </a:p>
          <a:p>
            <a:pPr lvl="0" rtl="0" algn="just">
              <a:lnSpc>
                <a:spcPct val="80000"/>
              </a:lnSpc>
              <a:spcBef>
                <a:spcPts val="400"/>
              </a:spcBef>
              <a:buNone/>
            </a:pPr>
            <a:r>
              <a:rPr b="1" lang="en-US" sz="1000"/>
              <a:t>Among the grievances:</a:t>
            </a:r>
          </a:p>
          <a:p>
            <a:pPr lvl="0" rtl="0" algn="just">
              <a:lnSpc>
                <a:spcPct val="80000"/>
              </a:lnSpc>
              <a:spcBef>
                <a:spcPts val="400"/>
              </a:spcBef>
              <a:buNone/>
            </a:pPr>
            <a:r>
              <a:rPr lang="en-US" sz="1000"/>
              <a:t>1) Iran has laws on the books that permit death by stoning for women accused of adultery.</a:t>
            </a:r>
          </a:p>
          <a:p>
            <a:pPr lvl="0" rtl="0" algn="just">
              <a:lnSpc>
                <a:spcPct val="80000"/>
              </a:lnSpc>
              <a:spcBef>
                <a:spcPts val="400"/>
              </a:spcBef>
              <a:buNone/>
            </a:pPr>
            <a:r>
              <a:rPr lang="en-US" sz="1000"/>
              <a:t>2) In accordance with Islamic law, women are entitled to receive only half the inheritance that men receive.</a:t>
            </a:r>
          </a:p>
          <a:p>
            <a:pPr lvl="0" rtl="0" algn="just">
              <a:lnSpc>
                <a:spcPct val="80000"/>
              </a:lnSpc>
              <a:spcBef>
                <a:spcPts val="400"/>
              </a:spcBef>
              <a:buNone/>
            </a:pPr>
            <a:r>
              <a:rPr lang="en-US" sz="1000"/>
              <a:t>3) Family laws deny women full custody of their children after a divorce.</a:t>
            </a:r>
          </a:p>
          <a:p>
            <a:pPr lvl="0" rtl="0" algn="just">
              <a:lnSpc>
                <a:spcPct val="80000"/>
              </a:lnSpc>
              <a:spcBef>
                <a:spcPts val="400"/>
              </a:spcBef>
              <a:buNone/>
            </a:pPr>
            <a:r>
              <a:rPr lang="en-US" sz="1000"/>
              <a:t>4) Iranian men are permitted to marry up to four wives in accordance with Islamic custom.</a:t>
            </a:r>
          </a:p>
          <a:p>
            <a:pPr lvl="0" rtl="0" algn="just">
              <a:lnSpc>
                <a:spcPct val="80000"/>
              </a:lnSpc>
              <a:spcBef>
                <a:spcPts val="400"/>
              </a:spcBef>
              <a:buNone/>
            </a:pPr>
            <a:r>
              <a:rPr lang="en-US" sz="1000"/>
              <a:t>5) Employment laws in Iran discriminate against women.</a:t>
            </a:r>
          </a:p>
          <a:p>
            <a:pPr lvl="0" rtl="0" algn="just">
              <a:lnSpc>
                <a:spcPct val="80000"/>
              </a:lnSpc>
              <a:spcBef>
                <a:spcPts val="400"/>
              </a:spcBef>
              <a:buNone/>
            </a:pPr>
            <a:r>
              <a:rPr lang="en-US" sz="1000"/>
              <a:t>6) Women are required to dress modestly by covering their hair with headscarves and donning loose- fitting coats called </a:t>
            </a:r>
            <a:r>
              <a:rPr i="1" lang="en-US" sz="1000"/>
              <a:t>manteaus</a:t>
            </a:r>
            <a:r>
              <a:rPr lang="en-US" sz="1000"/>
              <a:t>. (Some women choose to wear the more modest head-to-toe black or gray chador, as do those women who work in government jobs).</a:t>
            </a:r>
          </a:p>
          <a:p>
            <a:pPr lvl="0" rtl="0" algn="just">
              <a:lnSpc>
                <a:spcPct val="80000"/>
              </a:lnSpc>
              <a:spcBef>
                <a:spcPts val="400"/>
              </a:spcBef>
              <a:buNone/>
            </a:pPr>
            <a:r>
              <a:rPr lang="en-US" sz="1000"/>
              <a:t>7) Women must sit in separate sections on local buses and may only eat in </a:t>
            </a:r>
            <a:r>
              <a:rPr lang="en-US" sz="1000">
                <a:latin typeface="Calibri"/>
                <a:ea typeface="Calibri"/>
                <a:cs typeface="Calibri"/>
                <a:sym typeface="Calibri"/>
              </a:rPr>
              <a:t>“</a:t>
            </a:r>
            <a:r>
              <a:rPr lang="en-US" sz="1000"/>
              <a:t>family sections</a:t>
            </a:r>
            <a:r>
              <a:rPr lang="en-US" sz="1000">
                <a:latin typeface="Calibri"/>
                <a:ea typeface="Calibri"/>
                <a:cs typeface="Calibri"/>
                <a:sym typeface="Calibri"/>
              </a:rPr>
              <a:t>”</a:t>
            </a:r>
            <a:r>
              <a:rPr lang="en-US" sz="1000"/>
              <a:t> in some restaurants.</a:t>
            </a:r>
          </a:p>
          <a:p>
            <a:pPr lvl="0" rtl="0" algn="just">
              <a:lnSpc>
                <a:spcPct val="80000"/>
              </a:lnSpc>
              <a:spcBef>
                <a:spcPts val="400"/>
              </a:spcBef>
              <a:buNone/>
            </a:pPr>
            <a:r>
              <a:rPr lang="en-US" sz="1000"/>
              <a:t>8) Women cannot become judges.</a:t>
            </a:r>
          </a:p>
          <a:p>
            <a:pPr lvl="0" rtl="0" algn="just">
              <a:lnSpc>
                <a:spcPct val="80000"/>
              </a:lnSpc>
              <a:spcBef>
                <a:spcPts val="400"/>
              </a:spcBef>
              <a:buNone/>
            </a:pPr>
            <a:r>
              <a:rPr lang="en-US" sz="1000"/>
              <a:t>9) A woman</a:t>
            </a:r>
            <a:r>
              <a:rPr lang="en-US" sz="1000">
                <a:latin typeface="Calibri"/>
                <a:ea typeface="Calibri"/>
                <a:cs typeface="Calibri"/>
                <a:sym typeface="Calibri"/>
              </a:rPr>
              <a:t>’</a:t>
            </a:r>
            <a:r>
              <a:rPr lang="en-US" sz="1000"/>
              <a:t>s testimony is worth only half that of a man</a:t>
            </a:r>
            <a:r>
              <a:rPr lang="en-US" sz="1000">
                <a:latin typeface="Calibri"/>
                <a:ea typeface="Calibri"/>
                <a:cs typeface="Calibri"/>
                <a:sym typeface="Calibri"/>
              </a:rPr>
              <a:t>’</a:t>
            </a:r>
            <a:r>
              <a:rPr lang="en-US" sz="1000"/>
              <a:t>s.</a:t>
            </a:r>
          </a:p>
          <a:p>
            <a:pPr lvl="0" rtl="0" algn="just">
              <a:lnSpc>
                <a:spcPct val="80000"/>
              </a:lnSpc>
              <a:spcBef>
                <a:spcPts val="400"/>
              </a:spcBef>
              <a:buNone/>
            </a:pPr>
            <a:r>
              <a:rPr lang="en-US" sz="1000"/>
              <a:t>10) Women are required to have a male guardian</a:t>
            </a:r>
            <a:r>
              <a:rPr lang="en-US" sz="1000">
                <a:latin typeface="Calibri"/>
                <a:ea typeface="Calibri"/>
                <a:cs typeface="Calibri"/>
                <a:sym typeface="Calibri"/>
              </a:rPr>
              <a:t>’</a:t>
            </a:r>
            <a:r>
              <a:rPr lang="en-US" sz="1000"/>
              <a:t>s permission to work or travel.</a:t>
            </a:r>
          </a:p>
          <a:p>
            <a:pPr lvl="0" rtl="0" algn="just">
              <a:lnSpc>
                <a:spcPct val="80000"/>
              </a:lnSpc>
              <a:spcBef>
                <a:spcPts val="400"/>
              </a:spcBef>
              <a:buNone/>
            </a:pPr>
            <a:r>
              <a:rPr lang="en-US" sz="1000"/>
              <a:t>11) Unmarried, unrelated men and women are not permitted to congregate without chaperones.</a:t>
            </a:r>
          </a:p>
          <a:p>
            <a:pPr lvl="0" rtl="0" algn="just">
              <a:lnSpc>
                <a:spcPct val="80000"/>
              </a:lnSpc>
              <a:spcBef>
                <a:spcPts val="400"/>
              </a:spcBef>
              <a:buNone/>
            </a:pPr>
            <a:r>
              <a:rPr lang="en-US" sz="1000"/>
              <a:t>12) Women are not allowed to sing in public.</a:t>
            </a:r>
          </a:p>
          <a:p>
            <a:pPr lvl="0" rtl="0" algn="just">
              <a:lnSpc>
                <a:spcPct val="80000"/>
              </a:lnSpc>
              <a:spcBef>
                <a:spcPts val="400"/>
              </a:spcBef>
              <a:buNone/>
            </a:pPr>
            <a:r>
              <a:rPr lang="en-US" sz="1000"/>
              <a:t>Dress codes had loosened considerably since they were imposed after the 1979 Islamic Revolution </a:t>
            </a:r>
            <a:r>
              <a:rPr lang="en-US" sz="1000">
                <a:latin typeface="Calibri"/>
                <a:ea typeface="Calibri"/>
                <a:cs typeface="Calibri"/>
                <a:sym typeface="Calibri"/>
              </a:rPr>
              <a:t>–</a:t>
            </a:r>
            <a:r>
              <a:rPr lang="en-US" sz="1000"/>
              <a:t> especially as a result of the liberalization of Iran during the term of reformist President Mohammed Khatami from 1997-2005.</a:t>
            </a:r>
          </a:p>
          <a:p>
            <a:pPr lvl="0" rtl="0" algn="just">
              <a:lnSpc>
                <a:spcPct val="80000"/>
              </a:lnSpc>
              <a:spcBef>
                <a:spcPts val="400"/>
              </a:spcBef>
              <a:buNone/>
            </a:pPr>
            <a:r>
              <a:rPr lang="en-US" sz="1000"/>
              <a:t>Iran's President Mahmoud Ahmadinejad tried to reverse the trend by cracking down on </a:t>
            </a:r>
            <a:r>
              <a:rPr lang="en-US" sz="1000">
                <a:latin typeface="Calibri"/>
                <a:ea typeface="Calibri"/>
                <a:cs typeface="Calibri"/>
                <a:sym typeface="Calibri"/>
              </a:rPr>
              <a:t>“</a:t>
            </a:r>
            <a:r>
              <a:rPr lang="en-US" sz="1000"/>
              <a:t>improperly</a:t>
            </a:r>
            <a:r>
              <a:rPr lang="en-US" sz="1000">
                <a:latin typeface="Calibri"/>
                <a:ea typeface="Calibri"/>
                <a:cs typeface="Calibri"/>
                <a:sym typeface="Calibri"/>
              </a:rPr>
              <a:t>”</a:t>
            </a:r>
            <a:r>
              <a:rPr lang="en-US" sz="1000"/>
              <a:t> attired men and women. He has used threats by the U.S. as a pretext to curb dissent by claiming that Iran's enemies are using women's and students' movements to foment discontent and discredit the government.</a:t>
            </a:r>
          </a:p>
          <a:p>
            <a:pPr lvl="0">
              <a:spcBef>
                <a:spcPts val="0"/>
              </a:spcBef>
              <a:buNone/>
            </a:pPr>
            <a:r>
              <a:rPr lang="en-US" sz="1000"/>
              <a:t>Aside from the discriminatory restrictions stated above, women in Iran enjoy many rights not exercised by women in other Muslim countries. More than </a:t>
            </a:r>
            <a:r>
              <a:rPr lang="en-US" sz="1000">
                <a:latin typeface="Calibri"/>
                <a:ea typeface="Calibri"/>
                <a:cs typeface="Calibri"/>
                <a:sym typeface="Calibri"/>
              </a:rPr>
              <a:t>½</a:t>
            </a:r>
            <a:r>
              <a:rPr lang="en-US" sz="1000"/>
              <a:t> of all Iranian university students are women. Women are represented in the parliament and may run for high offices (including the presidency). Women are allowed to work, drive and participate in public events.</a:t>
            </a:r>
          </a:p>
        </p:txBody>
      </p:sp>
      <p:sp>
        <p:nvSpPr>
          <p:cNvPr id="209" name="Shape 2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20" name="Shape 2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4" name="Shape 224"/>
        <p:cNvGrpSpPr/>
        <p:nvPr/>
      </p:nvGrpSpPr>
      <p:grpSpPr>
        <a:xfrm>
          <a:off x="0" y="0"/>
          <a:ext cx="0" cy="0"/>
          <a:chOff x="0" y="0"/>
          <a:chExt cx="0" cy="0"/>
        </a:xfrm>
      </p:grpSpPr>
      <p:sp>
        <p:nvSpPr>
          <p:cNvPr id="225" name="Shape 22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26" name="Shape 2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 name="Shape 230"/>
        <p:cNvGrpSpPr/>
        <p:nvPr/>
      </p:nvGrpSpPr>
      <p:grpSpPr>
        <a:xfrm>
          <a:off x="0" y="0"/>
          <a:ext cx="0" cy="0"/>
          <a:chOff x="0" y="0"/>
          <a:chExt cx="0" cy="0"/>
        </a:xfrm>
      </p:grpSpPr>
      <p:sp>
        <p:nvSpPr>
          <p:cNvPr id="231" name="Shape 23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32" name="Shape 2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38" name="Shape 2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3" name="Shape 243"/>
        <p:cNvGrpSpPr/>
        <p:nvPr/>
      </p:nvGrpSpPr>
      <p:grpSpPr>
        <a:xfrm>
          <a:off x="0" y="0"/>
          <a:ext cx="0" cy="0"/>
          <a:chOff x="0" y="0"/>
          <a:chExt cx="0" cy="0"/>
        </a:xfrm>
      </p:grpSpPr>
      <p:sp>
        <p:nvSpPr>
          <p:cNvPr id="244" name="Shape 24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45" name="Shape 2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9" name="Shape 249"/>
        <p:cNvGrpSpPr/>
        <p:nvPr/>
      </p:nvGrpSpPr>
      <p:grpSpPr>
        <a:xfrm>
          <a:off x="0" y="0"/>
          <a:ext cx="0" cy="0"/>
          <a:chOff x="0" y="0"/>
          <a:chExt cx="0" cy="0"/>
        </a:xfrm>
      </p:grpSpPr>
      <p:sp>
        <p:nvSpPr>
          <p:cNvPr id="250" name="Shape 2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251" name="Shape 2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5" name="Shape 255"/>
        <p:cNvGrpSpPr/>
        <p:nvPr/>
      </p:nvGrpSpPr>
      <p:grpSpPr>
        <a:xfrm>
          <a:off x="0" y="0"/>
          <a:ext cx="0" cy="0"/>
          <a:chOff x="0" y="0"/>
          <a:chExt cx="0" cy="0"/>
        </a:xfrm>
      </p:grpSpPr>
      <p:sp>
        <p:nvSpPr>
          <p:cNvPr id="256" name="Shape 25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57" name="Shape 2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US"/>
              <a:t>PM Mosaddeq - represented the National Front; favored reducing the power of the monarchy or abolishing it altogether</a:t>
            </a:r>
          </a:p>
          <a:p>
            <a:pPr indent="-228600" lvl="0" marL="457200" rtl="0">
              <a:spcBef>
                <a:spcPts val="0"/>
              </a:spcBef>
              <a:buChar char="●"/>
            </a:pPr>
            <a:r>
              <a:rPr lang="en-US"/>
              <a:t>Wanted national sovereignty and modernization</a:t>
            </a:r>
          </a:p>
          <a:p>
            <a:pPr indent="-228600" lvl="0" marL="457200" rtl="0">
              <a:spcBef>
                <a:spcPts val="0"/>
              </a:spcBef>
              <a:buChar char="●"/>
            </a:pPr>
            <a:r>
              <a:rPr lang="en-US"/>
              <a:t>Wanted to nationalize oil industry (Britain was against this)</a:t>
            </a:r>
          </a:p>
          <a:p>
            <a:pPr indent="-228600" lvl="0" marL="457200">
              <a:spcBef>
                <a:spcPts val="0"/>
              </a:spcBef>
              <a:buChar char="●"/>
            </a:pPr>
            <a:r>
              <a:rPr lang="en-US"/>
              <a:t>Operation Ajax - covert operation to overthrow Mosaddeq and reestablish Muhammad Shah Pahlavi</a:t>
            </a:r>
          </a:p>
        </p:txBody>
      </p:sp>
      <p:sp>
        <p:nvSpPr>
          <p:cNvPr id="83" name="Shape 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1" name="Shape 261"/>
        <p:cNvGrpSpPr/>
        <p:nvPr/>
      </p:nvGrpSpPr>
      <p:grpSpPr>
        <a:xfrm>
          <a:off x="0" y="0"/>
          <a:ext cx="0" cy="0"/>
          <a:chOff x="0" y="0"/>
          <a:chExt cx="0" cy="0"/>
        </a:xfrm>
      </p:grpSpPr>
      <p:sp>
        <p:nvSpPr>
          <p:cNvPr id="262" name="Shape 26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63" name="Shape 2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7" name="Shape 267"/>
        <p:cNvGrpSpPr/>
        <p:nvPr/>
      </p:nvGrpSpPr>
      <p:grpSpPr>
        <a:xfrm>
          <a:off x="0" y="0"/>
          <a:ext cx="0" cy="0"/>
          <a:chOff x="0" y="0"/>
          <a:chExt cx="0" cy="0"/>
        </a:xfrm>
      </p:grpSpPr>
      <p:sp>
        <p:nvSpPr>
          <p:cNvPr id="268" name="Shape 26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69" name="Shape 2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4" name="Shape 274"/>
        <p:cNvGrpSpPr/>
        <p:nvPr/>
      </p:nvGrpSpPr>
      <p:grpSpPr>
        <a:xfrm>
          <a:off x="0" y="0"/>
          <a:ext cx="0" cy="0"/>
          <a:chOff x="0" y="0"/>
          <a:chExt cx="0" cy="0"/>
        </a:xfrm>
      </p:grpSpPr>
      <p:sp>
        <p:nvSpPr>
          <p:cNvPr id="275" name="Shape 2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76" name="Shape 2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0" name="Shape 280"/>
        <p:cNvGrpSpPr/>
        <p:nvPr/>
      </p:nvGrpSpPr>
      <p:grpSpPr>
        <a:xfrm>
          <a:off x="0" y="0"/>
          <a:ext cx="0" cy="0"/>
          <a:chOff x="0" y="0"/>
          <a:chExt cx="0" cy="0"/>
        </a:xfrm>
      </p:grpSpPr>
      <p:sp>
        <p:nvSpPr>
          <p:cNvPr id="281" name="Shape 28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82" name="Shape 2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6" name="Shape 286"/>
        <p:cNvGrpSpPr/>
        <p:nvPr/>
      </p:nvGrpSpPr>
      <p:grpSpPr>
        <a:xfrm>
          <a:off x="0" y="0"/>
          <a:ext cx="0" cy="0"/>
          <a:chOff x="0" y="0"/>
          <a:chExt cx="0" cy="0"/>
        </a:xfrm>
      </p:grpSpPr>
      <p:sp>
        <p:nvSpPr>
          <p:cNvPr id="287" name="Shape 28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gn="just">
              <a:lnSpc>
                <a:spcPct val="90000"/>
              </a:lnSpc>
              <a:spcBef>
                <a:spcPts val="400"/>
              </a:spcBef>
              <a:buNone/>
            </a:pPr>
            <a:r>
              <a:rPr b="1" lang="en-US" sz="1000"/>
              <a:t>KHAMENEI ASCENDS</a:t>
            </a:r>
          </a:p>
          <a:p>
            <a:pPr lvl="0" rtl="0" algn="just">
              <a:lnSpc>
                <a:spcPct val="90000"/>
              </a:lnSpc>
              <a:spcBef>
                <a:spcPts val="400"/>
              </a:spcBef>
              <a:buNone/>
            </a:pPr>
            <a:r>
              <a:rPr lang="en-US" sz="1000"/>
              <a:t>By 1988 Khomeini was 88 years old and his health was declining.  He knew that it was time to prepare the country for his successor and was aware that no candidates could match his charisma and authority and religious credentials. To preemptively strengthen his successor</a:t>
            </a:r>
            <a:r>
              <a:rPr lang="en-US" sz="1000">
                <a:latin typeface="Calibri"/>
                <a:ea typeface="Calibri"/>
                <a:cs typeface="Calibri"/>
                <a:sym typeface="Calibri"/>
              </a:rPr>
              <a:t>’</a:t>
            </a:r>
            <a:r>
              <a:rPr lang="en-US" sz="1000"/>
              <a:t>s position, therefore, Khomeini proclaimed that the authority of the Supreme Leader (</a:t>
            </a:r>
            <a:r>
              <a:rPr i="1" lang="en-US" sz="1000"/>
              <a:t>Vali-ye faqih</a:t>
            </a:r>
            <a:r>
              <a:rPr lang="en-US" sz="1000"/>
              <a:t>) was absolute.</a:t>
            </a:r>
          </a:p>
          <a:p>
            <a:pPr lvl="0" rtl="0" algn="just">
              <a:lnSpc>
                <a:spcPct val="90000"/>
              </a:lnSpc>
              <a:spcBef>
                <a:spcPts val="400"/>
              </a:spcBef>
              <a:buNone/>
            </a:pPr>
            <a:r>
              <a:rPr lang="en-US" sz="1000"/>
              <a:t>Khomeini had first designated Grand Ayatollah Hossein-Ali Montazeri to be his successor.  Montazeri</a:t>
            </a:r>
            <a:r>
              <a:rPr lang="en-US" sz="1000">
                <a:latin typeface="Calibri"/>
                <a:ea typeface="Calibri"/>
                <a:cs typeface="Calibri"/>
                <a:sym typeface="Calibri"/>
              </a:rPr>
              <a:t>’</a:t>
            </a:r>
            <a:r>
              <a:rPr lang="en-US" sz="1000"/>
              <a:t>s criticism of Khomeini and the hardliners in the Islamic government and his denouncement of the institution of Velayat-e faqih, though, made him an unsuitable candidate.  Instead, Seyyed Ali Hosseini Khamenei, Iran</a:t>
            </a:r>
            <a:r>
              <a:rPr lang="en-US" sz="1000">
                <a:latin typeface="Calibri"/>
                <a:ea typeface="Calibri"/>
                <a:cs typeface="Calibri"/>
                <a:sym typeface="Calibri"/>
              </a:rPr>
              <a:t>’</a:t>
            </a:r>
            <a:r>
              <a:rPr lang="en-US" sz="1000"/>
              <a:t>s president since 1981 and a close confidante of Khomeini, was chosen.  Khamenei was a high-ranking cleric but, unlike Montazeri, he hadn</a:t>
            </a:r>
            <a:r>
              <a:rPr lang="en-US" sz="1000">
                <a:latin typeface="Calibri"/>
                <a:ea typeface="Calibri"/>
                <a:cs typeface="Calibri"/>
                <a:sym typeface="Calibri"/>
              </a:rPr>
              <a:t>’</a:t>
            </a:r>
            <a:r>
              <a:rPr lang="en-US" sz="1000"/>
              <a:t>t yet reached the rank of Grand Ayatollah which, at the time, was a constitutional requirement to fill the post of Supreme Leader.</a:t>
            </a:r>
          </a:p>
          <a:p>
            <a:pPr lvl="0" rtl="0" algn="just">
              <a:lnSpc>
                <a:spcPct val="90000"/>
              </a:lnSpc>
              <a:spcBef>
                <a:spcPts val="400"/>
              </a:spcBef>
              <a:buNone/>
            </a:pPr>
            <a:r>
              <a:rPr lang="en-US" sz="1000"/>
              <a:t>To accommodate Khamenei, Iran</a:t>
            </a:r>
            <a:r>
              <a:rPr lang="en-US" sz="1000">
                <a:latin typeface="Calibri"/>
                <a:ea typeface="Calibri"/>
                <a:cs typeface="Calibri"/>
                <a:sym typeface="Calibri"/>
              </a:rPr>
              <a:t>’</a:t>
            </a:r>
            <a:r>
              <a:rPr lang="en-US" sz="1000"/>
              <a:t>s constitution was changed to allow someone of a lower clerical rank to be elected leader of the Islamic Republic of Iran.  He was later promoted to the appropriate rank though some Shi</a:t>
            </a:r>
            <a:r>
              <a:rPr lang="en-US" sz="1000">
                <a:latin typeface="Calibri"/>
                <a:ea typeface="Calibri"/>
                <a:cs typeface="Calibri"/>
                <a:sym typeface="Calibri"/>
              </a:rPr>
              <a:t>’</a:t>
            </a:r>
            <a:r>
              <a:rPr lang="en-US" sz="1000"/>
              <a:t>ite clerics refused to acknowledge Khamenei</a:t>
            </a:r>
            <a:r>
              <a:rPr lang="en-US" sz="1000">
                <a:latin typeface="Calibri"/>
                <a:ea typeface="Calibri"/>
                <a:cs typeface="Calibri"/>
                <a:sym typeface="Calibri"/>
              </a:rPr>
              <a:t>’</a:t>
            </a:r>
            <a:r>
              <a:rPr lang="en-US" sz="1000"/>
              <a:t>s new clerical position contending that the rank of Grand Ayatollah must be earned.</a:t>
            </a:r>
          </a:p>
          <a:p>
            <a:pPr lvl="0" rtl="0" algn="just">
              <a:lnSpc>
                <a:spcPct val="90000"/>
              </a:lnSpc>
              <a:spcBef>
                <a:spcPts val="400"/>
              </a:spcBef>
              <a:buNone/>
            </a:pPr>
            <a:r>
              <a:rPr lang="en-US" sz="1000"/>
              <a:t>Two days after Khomenei</a:t>
            </a:r>
            <a:r>
              <a:rPr lang="en-US" sz="1000">
                <a:latin typeface="Calibri"/>
                <a:ea typeface="Calibri"/>
                <a:cs typeface="Calibri"/>
                <a:sym typeface="Calibri"/>
              </a:rPr>
              <a:t>’</a:t>
            </a:r>
            <a:r>
              <a:rPr lang="en-US" sz="1000"/>
              <a:t>s death on June 3, 1989, the Assembly of Experts announced that Khamenei would be Iran</a:t>
            </a:r>
            <a:r>
              <a:rPr lang="en-US" sz="1000">
                <a:latin typeface="Calibri"/>
                <a:ea typeface="Calibri"/>
                <a:cs typeface="Calibri"/>
                <a:sym typeface="Calibri"/>
              </a:rPr>
              <a:t>’</a:t>
            </a:r>
            <a:r>
              <a:rPr lang="en-US" sz="1000"/>
              <a:t>s new Supreme Leader. </a:t>
            </a:r>
          </a:p>
          <a:p>
            <a:pPr lvl="0">
              <a:spcBef>
                <a:spcPts val="0"/>
              </a:spcBef>
              <a:buNone/>
            </a:pPr>
            <a:r>
              <a:rPr lang="en-US" sz="1000"/>
              <a:t>To counter any questions about his legitimacy serving as Iran</a:t>
            </a:r>
            <a:r>
              <a:rPr lang="en-US" sz="1000">
                <a:latin typeface="Calibri"/>
                <a:ea typeface="Calibri"/>
                <a:cs typeface="Calibri"/>
                <a:sym typeface="Calibri"/>
              </a:rPr>
              <a:t>’</a:t>
            </a:r>
            <a:r>
              <a:rPr lang="en-US" sz="1000"/>
              <a:t>s highest leader, Khamenei radically adhered to Khomeini</a:t>
            </a:r>
            <a:r>
              <a:rPr lang="en-US" sz="1000">
                <a:latin typeface="Calibri"/>
                <a:ea typeface="Calibri"/>
                <a:cs typeface="Calibri"/>
                <a:sym typeface="Calibri"/>
              </a:rPr>
              <a:t>’</a:t>
            </a:r>
            <a:r>
              <a:rPr lang="en-US" sz="1000"/>
              <a:t>s ideological principles. By assuming a conservative stance on issues pertaining to the Islamic Republic, Khamenei also earned the support of conservative clerics who controlled most of Iran</a:t>
            </a:r>
            <a:r>
              <a:rPr lang="en-US" sz="1000">
                <a:latin typeface="Calibri"/>
                <a:ea typeface="Calibri"/>
                <a:cs typeface="Calibri"/>
                <a:sym typeface="Calibri"/>
              </a:rPr>
              <a:t>’</a:t>
            </a:r>
            <a:r>
              <a:rPr lang="en-US" sz="1000"/>
              <a:t>s governmental institutions.</a:t>
            </a:r>
          </a:p>
        </p:txBody>
      </p:sp>
      <p:sp>
        <p:nvSpPr>
          <p:cNvPr id="288" name="Shape 2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3" name="Shape 293"/>
        <p:cNvGrpSpPr/>
        <p:nvPr/>
      </p:nvGrpSpPr>
      <p:grpSpPr>
        <a:xfrm>
          <a:off x="0" y="0"/>
          <a:ext cx="0" cy="0"/>
          <a:chOff x="0" y="0"/>
          <a:chExt cx="0" cy="0"/>
        </a:xfrm>
      </p:grpSpPr>
      <p:sp>
        <p:nvSpPr>
          <p:cNvPr id="294" name="Shape 29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95" name="Shape 2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9" name="Shape 299"/>
        <p:cNvGrpSpPr/>
        <p:nvPr/>
      </p:nvGrpSpPr>
      <p:grpSpPr>
        <a:xfrm>
          <a:off x="0" y="0"/>
          <a:ext cx="0" cy="0"/>
          <a:chOff x="0" y="0"/>
          <a:chExt cx="0" cy="0"/>
        </a:xfrm>
      </p:grpSpPr>
      <p:sp>
        <p:nvSpPr>
          <p:cNvPr id="300" name="Shape 30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01" name="Shape 3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5" name="Shape 305"/>
        <p:cNvGrpSpPr/>
        <p:nvPr/>
      </p:nvGrpSpPr>
      <p:grpSpPr>
        <a:xfrm>
          <a:off x="0" y="0"/>
          <a:ext cx="0" cy="0"/>
          <a:chOff x="0" y="0"/>
          <a:chExt cx="0" cy="0"/>
        </a:xfrm>
      </p:grpSpPr>
      <p:sp>
        <p:nvSpPr>
          <p:cNvPr id="306" name="Shape 30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07" name="Shape 3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1" name="Shape 311"/>
        <p:cNvGrpSpPr/>
        <p:nvPr/>
      </p:nvGrpSpPr>
      <p:grpSpPr>
        <a:xfrm>
          <a:off x="0" y="0"/>
          <a:ext cx="0" cy="0"/>
          <a:chOff x="0" y="0"/>
          <a:chExt cx="0" cy="0"/>
        </a:xfrm>
      </p:grpSpPr>
      <p:sp>
        <p:nvSpPr>
          <p:cNvPr id="312" name="Shape 31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13" name="Shape 3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7" name="Shape 317"/>
        <p:cNvGrpSpPr/>
        <p:nvPr/>
      </p:nvGrpSpPr>
      <p:grpSpPr>
        <a:xfrm>
          <a:off x="0" y="0"/>
          <a:ext cx="0" cy="0"/>
          <a:chOff x="0" y="0"/>
          <a:chExt cx="0" cy="0"/>
        </a:xfrm>
      </p:grpSpPr>
      <p:sp>
        <p:nvSpPr>
          <p:cNvPr id="318" name="Shape 31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19" name="Shape 3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US"/>
              <a:t>Entrepreneurship meant privatization of some state-run industries.</a:t>
            </a:r>
          </a:p>
          <a:p>
            <a:pPr indent="-228600" lvl="0" marL="457200" rtl="0">
              <a:spcBef>
                <a:spcPts val="0"/>
              </a:spcBef>
              <a:buChar char="●"/>
            </a:pPr>
            <a:r>
              <a:rPr lang="en-US"/>
              <a:t>Both this and women’s rights was opposed by religious leaders.</a:t>
            </a:r>
          </a:p>
          <a:p>
            <a:pPr lvl="0" rtl="0">
              <a:spcBef>
                <a:spcPts val="0"/>
              </a:spcBef>
              <a:buNone/>
            </a:pPr>
            <a:r>
              <a:t/>
            </a:r>
            <a:endParaRPr/>
          </a:p>
          <a:p>
            <a:pPr lvl="0" rtl="0">
              <a:spcBef>
                <a:spcPts val="0"/>
              </a:spcBef>
              <a:buNone/>
            </a:pPr>
            <a:r>
              <a:rPr lang="en-US"/>
              <a:t>1963 - rioting against reforms but were violently suppressed (use of SAVAK (secret police)</a:t>
            </a:r>
          </a:p>
          <a:p>
            <a:pPr lvl="0" rtl="0">
              <a:spcBef>
                <a:spcPts val="0"/>
              </a:spcBef>
              <a:buNone/>
            </a:pPr>
            <a:r>
              <a:t/>
            </a:r>
            <a:endParaRPr/>
          </a:p>
          <a:p>
            <a:pPr lvl="0" rtl="0">
              <a:spcBef>
                <a:spcPts val="0"/>
              </a:spcBef>
              <a:buNone/>
            </a:pPr>
            <a:r>
              <a:rPr lang="en-US"/>
              <a:t>Shah’s rule</a:t>
            </a:r>
          </a:p>
          <a:p>
            <a:pPr indent="-228600" lvl="0" marL="457200" rtl="0">
              <a:spcBef>
                <a:spcPts val="0"/>
              </a:spcBef>
              <a:buChar char="●"/>
            </a:pPr>
            <a:r>
              <a:rPr lang="en-US"/>
              <a:t>Any democratic pretenses were swept away</a:t>
            </a:r>
          </a:p>
          <a:p>
            <a:pPr indent="-228600" lvl="0" marL="457200">
              <a:spcBef>
                <a:spcPts val="0"/>
              </a:spcBef>
              <a:buChar char="●"/>
            </a:pPr>
            <a:r>
              <a:rPr lang="en-US"/>
              <a:t>Power fell in the hands of the monarch - enforced by military and SAVAK</a:t>
            </a:r>
          </a:p>
        </p:txBody>
      </p:sp>
      <p:sp>
        <p:nvSpPr>
          <p:cNvPr id="90" name="Shape 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3" name="Shape 323"/>
        <p:cNvGrpSpPr/>
        <p:nvPr/>
      </p:nvGrpSpPr>
      <p:grpSpPr>
        <a:xfrm>
          <a:off x="0" y="0"/>
          <a:ext cx="0" cy="0"/>
          <a:chOff x="0" y="0"/>
          <a:chExt cx="0" cy="0"/>
        </a:xfrm>
      </p:grpSpPr>
      <p:sp>
        <p:nvSpPr>
          <p:cNvPr id="324" name="Shape 32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gn="just">
              <a:lnSpc>
                <a:spcPct val="80000"/>
              </a:lnSpc>
              <a:spcBef>
                <a:spcPts val="400"/>
              </a:spcBef>
              <a:buNone/>
            </a:pPr>
            <a:r>
              <a:rPr b="1" lang="en-US" sz="1000"/>
              <a:t>AHMADINEJAD</a:t>
            </a:r>
          </a:p>
          <a:p>
            <a:pPr lvl="0" rtl="0" algn="just">
              <a:lnSpc>
                <a:spcPct val="80000"/>
              </a:lnSpc>
              <a:spcBef>
                <a:spcPts val="400"/>
              </a:spcBef>
              <a:buNone/>
            </a:pPr>
            <a:r>
              <a:rPr lang="en-US" sz="1000"/>
              <a:t>Before becoming president, Ahmadinejad was a resolute supporter of the Islamic Revolution and headed a hard-line student group while obtaining his degree in engineering. Several of the 52 hostages held at the American Embassy in 1979 claimed that he was one of their captors though the charges were fervently denied by Iranians who participated in the hostage crisis.</a:t>
            </a:r>
          </a:p>
          <a:p>
            <a:pPr lvl="0" rtl="0" algn="just">
              <a:lnSpc>
                <a:spcPct val="80000"/>
              </a:lnSpc>
              <a:spcBef>
                <a:spcPts val="400"/>
              </a:spcBef>
              <a:buNone/>
            </a:pPr>
            <a:r>
              <a:rPr lang="en-US" sz="1000"/>
              <a:t>In 2003, though a relative unknown, Ahmadinejad became the mayor of Tehran. As mayor, he reversed many of the reforms enacted by previous moderate mayors.</a:t>
            </a:r>
          </a:p>
          <a:p>
            <a:pPr lvl="0" rtl="0" algn="just">
              <a:lnSpc>
                <a:spcPct val="80000"/>
              </a:lnSpc>
              <a:spcBef>
                <a:spcPts val="400"/>
              </a:spcBef>
              <a:buNone/>
            </a:pPr>
            <a:r>
              <a:rPr lang="en-US" sz="1000"/>
              <a:t>In August 2005, Ahmadinejad won the presidential election based on his platform to combat corruption and distribute oil revenues to the people among other populist reforms.</a:t>
            </a:r>
          </a:p>
          <a:p>
            <a:pPr lvl="0" rtl="0" algn="just">
              <a:lnSpc>
                <a:spcPct val="80000"/>
              </a:lnSpc>
              <a:spcBef>
                <a:spcPts val="400"/>
              </a:spcBef>
              <a:buNone/>
            </a:pPr>
            <a:r>
              <a:rPr lang="en-US" sz="1000"/>
              <a:t>He also supported a religiously conservative agenda. As president, Ahmadinejad banned many imported films and barred all Western music from state radio and TV stations. In 2007, his administration cracked down on un-Islamic behavior by fining and/or detaining Iranians deemed to be </a:t>
            </a:r>
            <a:r>
              <a:rPr lang="en-US" sz="1000">
                <a:latin typeface="Calibri"/>
                <a:ea typeface="Calibri"/>
                <a:cs typeface="Calibri"/>
                <a:sym typeface="Calibri"/>
              </a:rPr>
              <a:t>“</a:t>
            </a:r>
            <a:r>
              <a:rPr lang="en-US" sz="1000"/>
              <a:t>improperly</a:t>
            </a:r>
            <a:r>
              <a:rPr lang="en-US" sz="1000">
                <a:latin typeface="Calibri"/>
                <a:ea typeface="Calibri"/>
                <a:cs typeface="Calibri"/>
                <a:sym typeface="Calibri"/>
              </a:rPr>
              <a:t>”</a:t>
            </a:r>
            <a:r>
              <a:rPr lang="en-US" sz="1000"/>
              <a:t> attired. And much to the dismay of international civil rights groups, Iran</a:t>
            </a:r>
            <a:r>
              <a:rPr lang="en-US" sz="1000">
                <a:latin typeface="Calibri"/>
                <a:ea typeface="Calibri"/>
                <a:cs typeface="Calibri"/>
                <a:sym typeface="Calibri"/>
              </a:rPr>
              <a:t>’</a:t>
            </a:r>
            <a:r>
              <a:rPr lang="en-US" sz="1000"/>
              <a:t>s President also closed liberal newspapers, blocked web sites and came down on independent journalists and bloggers.</a:t>
            </a:r>
          </a:p>
          <a:p>
            <a:pPr lvl="0" rtl="0" algn="just">
              <a:lnSpc>
                <a:spcPct val="80000"/>
              </a:lnSpc>
              <a:spcBef>
                <a:spcPts val="400"/>
              </a:spcBef>
              <a:buNone/>
            </a:pPr>
            <a:r>
              <a:rPr lang="en-US" sz="1000"/>
              <a:t>Ahmadinejad made international headlines when he claimed that accounts of the Holocaust were fabricated in order to provide the pretext for the creation Jewish state and called for Israel to be </a:t>
            </a:r>
            <a:r>
              <a:rPr lang="en-US" sz="1000">
                <a:latin typeface="Calibri"/>
                <a:ea typeface="Calibri"/>
                <a:cs typeface="Calibri"/>
                <a:sym typeface="Calibri"/>
              </a:rPr>
              <a:t>“</a:t>
            </a:r>
            <a:r>
              <a:rPr lang="en-US" sz="1000"/>
              <a:t>wiped off the map.</a:t>
            </a:r>
            <a:r>
              <a:rPr lang="en-US" sz="1000">
                <a:latin typeface="Calibri"/>
                <a:ea typeface="Calibri"/>
                <a:cs typeface="Calibri"/>
                <a:sym typeface="Calibri"/>
              </a:rPr>
              <a:t>”</a:t>
            </a:r>
          </a:p>
          <a:p>
            <a:pPr lvl="0" rtl="0" algn="just">
              <a:lnSpc>
                <a:spcPct val="80000"/>
              </a:lnSpc>
              <a:spcBef>
                <a:spcPts val="400"/>
              </a:spcBef>
              <a:buNone/>
            </a:pPr>
            <a:r>
              <a:rPr lang="en-US" sz="1000"/>
              <a:t>Most disturbing to the West was Ahmadinejad</a:t>
            </a:r>
            <a:r>
              <a:rPr lang="en-US" sz="1000">
                <a:latin typeface="Calibri"/>
                <a:ea typeface="Calibri"/>
                <a:cs typeface="Calibri"/>
                <a:sym typeface="Calibri"/>
              </a:rPr>
              <a:t>’</a:t>
            </a:r>
            <a:r>
              <a:rPr lang="en-US" sz="1000"/>
              <a:t>s defiant stance on Iran</a:t>
            </a:r>
            <a:r>
              <a:rPr lang="en-US" sz="1000">
                <a:latin typeface="Calibri"/>
                <a:ea typeface="Calibri"/>
                <a:cs typeface="Calibri"/>
                <a:sym typeface="Calibri"/>
              </a:rPr>
              <a:t>’</a:t>
            </a:r>
            <a:r>
              <a:rPr lang="en-US" sz="1000"/>
              <a:t>s right to complete the </a:t>
            </a:r>
            <a:r>
              <a:rPr lang="en-US" sz="1000">
                <a:latin typeface="Calibri"/>
                <a:ea typeface="Calibri"/>
                <a:cs typeface="Calibri"/>
                <a:sym typeface="Calibri"/>
              </a:rPr>
              <a:t>“</a:t>
            </a:r>
            <a:r>
              <a:rPr lang="en-US" sz="1000"/>
              <a:t>nuclear cycle</a:t>
            </a:r>
            <a:r>
              <a:rPr lang="en-US" sz="1000">
                <a:latin typeface="Calibri"/>
                <a:ea typeface="Calibri"/>
                <a:cs typeface="Calibri"/>
                <a:sym typeface="Calibri"/>
              </a:rPr>
              <a:t>”</a:t>
            </a:r>
            <a:r>
              <a:rPr lang="en-US" sz="1000"/>
              <a:t> to create nuclear energy on Iranian soil </a:t>
            </a:r>
            <a:r>
              <a:rPr lang="en-US" sz="1000">
                <a:latin typeface="Calibri"/>
                <a:ea typeface="Calibri"/>
                <a:cs typeface="Calibri"/>
                <a:sym typeface="Calibri"/>
              </a:rPr>
              <a:t>–</a:t>
            </a:r>
            <a:r>
              <a:rPr lang="en-US" sz="1000"/>
              <a:t> although he consistently claimed that the program was for peaceful purposes only.</a:t>
            </a:r>
          </a:p>
          <a:p>
            <a:pPr lvl="0" rtl="0" algn="just">
              <a:lnSpc>
                <a:spcPct val="80000"/>
              </a:lnSpc>
              <a:spcBef>
                <a:spcPts val="400"/>
              </a:spcBef>
              <a:buNone/>
            </a:pPr>
            <a:r>
              <a:rPr lang="en-US" sz="1000"/>
              <a:t>He was won praise from Muslims worldwide for his bold stand against the West, his support for Palestinians and his dogged pursuit of nuclear energy.</a:t>
            </a:r>
          </a:p>
          <a:p>
            <a:pPr lvl="0">
              <a:spcBef>
                <a:spcPts val="0"/>
              </a:spcBef>
              <a:buNone/>
            </a:pPr>
            <a:r>
              <a:rPr lang="en-US" sz="1000"/>
              <a:t>Internally, Iranians have feared that his focus on international issues and Iran</a:t>
            </a:r>
            <a:r>
              <a:rPr lang="en-US" sz="1000">
                <a:latin typeface="Calibri"/>
                <a:ea typeface="Calibri"/>
                <a:cs typeface="Calibri"/>
                <a:sym typeface="Calibri"/>
              </a:rPr>
              <a:t>’</a:t>
            </a:r>
            <a:r>
              <a:rPr lang="en-US" sz="1000"/>
              <a:t>s nuclear program have diverted attention away from domestic problems: Iran</a:t>
            </a:r>
            <a:r>
              <a:rPr lang="en-US" sz="1000">
                <a:latin typeface="Calibri"/>
                <a:ea typeface="Calibri"/>
                <a:cs typeface="Calibri"/>
                <a:sym typeface="Calibri"/>
              </a:rPr>
              <a:t>’</a:t>
            </a:r>
            <a:r>
              <a:rPr lang="en-US" sz="1000"/>
              <a:t>s high inflation rate, unemployment and housing shortages. Others worried that his defiance of the U.N. would lead ever more stringent sanctions or war. </a:t>
            </a:r>
          </a:p>
        </p:txBody>
      </p:sp>
      <p:sp>
        <p:nvSpPr>
          <p:cNvPr id="325" name="Shape 3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6" name="Shape 336"/>
        <p:cNvGrpSpPr/>
        <p:nvPr/>
      </p:nvGrpSpPr>
      <p:grpSpPr>
        <a:xfrm>
          <a:off x="0" y="0"/>
          <a:ext cx="0" cy="0"/>
          <a:chOff x="0" y="0"/>
          <a:chExt cx="0" cy="0"/>
        </a:xfrm>
      </p:grpSpPr>
      <p:sp>
        <p:nvSpPr>
          <p:cNvPr id="337" name="Shape 33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38" name="Shape 3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2" name="Shape 342"/>
        <p:cNvGrpSpPr/>
        <p:nvPr/>
      </p:nvGrpSpPr>
      <p:grpSpPr>
        <a:xfrm>
          <a:off x="0" y="0"/>
          <a:ext cx="0" cy="0"/>
          <a:chOff x="0" y="0"/>
          <a:chExt cx="0" cy="0"/>
        </a:xfrm>
      </p:grpSpPr>
      <p:sp>
        <p:nvSpPr>
          <p:cNvPr id="343" name="Shape 34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44" name="Shape 3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8" name="Shape 348"/>
        <p:cNvGrpSpPr/>
        <p:nvPr/>
      </p:nvGrpSpPr>
      <p:grpSpPr>
        <a:xfrm>
          <a:off x="0" y="0"/>
          <a:ext cx="0" cy="0"/>
          <a:chOff x="0" y="0"/>
          <a:chExt cx="0" cy="0"/>
        </a:xfrm>
      </p:grpSpPr>
      <p:sp>
        <p:nvSpPr>
          <p:cNvPr id="349" name="Shape 34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50" name="Shape 3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4" name="Shape 354"/>
        <p:cNvGrpSpPr/>
        <p:nvPr/>
      </p:nvGrpSpPr>
      <p:grpSpPr>
        <a:xfrm>
          <a:off x="0" y="0"/>
          <a:ext cx="0" cy="0"/>
          <a:chOff x="0" y="0"/>
          <a:chExt cx="0" cy="0"/>
        </a:xfrm>
      </p:grpSpPr>
      <p:sp>
        <p:nvSpPr>
          <p:cNvPr id="355" name="Shape 35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56" name="Shape 3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0" name="Shape 360"/>
        <p:cNvGrpSpPr/>
        <p:nvPr/>
      </p:nvGrpSpPr>
      <p:grpSpPr>
        <a:xfrm>
          <a:off x="0" y="0"/>
          <a:ext cx="0" cy="0"/>
          <a:chOff x="0" y="0"/>
          <a:chExt cx="0" cy="0"/>
        </a:xfrm>
      </p:grpSpPr>
      <p:sp>
        <p:nvSpPr>
          <p:cNvPr id="361" name="Shape 36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62" name="Shape 3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6" name="Shape 366"/>
        <p:cNvGrpSpPr/>
        <p:nvPr/>
      </p:nvGrpSpPr>
      <p:grpSpPr>
        <a:xfrm>
          <a:off x="0" y="0"/>
          <a:ext cx="0" cy="0"/>
          <a:chOff x="0" y="0"/>
          <a:chExt cx="0" cy="0"/>
        </a:xfrm>
      </p:grpSpPr>
      <p:sp>
        <p:nvSpPr>
          <p:cNvPr id="367" name="Shape 3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68" name="Shape 3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2" name="Shape 372"/>
        <p:cNvGrpSpPr/>
        <p:nvPr/>
      </p:nvGrpSpPr>
      <p:grpSpPr>
        <a:xfrm>
          <a:off x="0" y="0"/>
          <a:ext cx="0" cy="0"/>
          <a:chOff x="0" y="0"/>
          <a:chExt cx="0" cy="0"/>
        </a:xfrm>
      </p:grpSpPr>
      <p:sp>
        <p:nvSpPr>
          <p:cNvPr id="373" name="Shape 37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74" name="Shape 3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8" name="Shape 378"/>
        <p:cNvGrpSpPr/>
        <p:nvPr/>
      </p:nvGrpSpPr>
      <p:grpSpPr>
        <a:xfrm>
          <a:off x="0" y="0"/>
          <a:ext cx="0" cy="0"/>
          <a:chOff x="0" y="0"/>
          <a:chExt cx="0" cy="0"/>
        </a:xfrm>
      </p:grpSpPr>
      <p:sp>
        <p:nvSpPr>
          <p:cNvPr id="379" name="Shape 37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80" name="Shape 3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4" name="Shape 384"/>
        <p:cNvGrpSpPr/>
        <p:nvPr/>
      </p:nvGrpSpPr>
      <p:grpSpPr>
        <a:xfrm>
          <a:off x="0" y="0"/>
          <a:ext cx="0" cy="0"/>
          <a:chOff x="0" y="0"/>
          <a:chExt cx="0" cy="0"/>
        </a:xfrm>
      </p:grpSpPr>
      <p:sp>
        <p:nvSpPr>
          <p:cNvPr id="385" name="Shape 38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US"/>
              <a:t>Moharebeh - “rebellion against God”</a:t>
            </a:r>
          </a:p>
        </p:txBody>
      </p:sp>
      <p:sp>
        <p:nvSpPr>
          <p:cNvPr id="386" name="Shape 3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228600" lvl="0" marL="457200" rtl="0">
              <a:spcBef>
                <a:spcPts val="0"/>
              </a:spcBef>
              <a:buChar char="●"/>
            </a:pPr>
            <a:r>
              <a:rPr lang="en-US"/>
              <a:t>A lot of this revenue was used to strengthen the military</a:t>
            </a:r>
          </a:p>
          <a:p>
            <a:pPr indent="-228600" lvl="0" marL="457200" rtl="0">
              <a:spcBef>
                <a:spcPts val="0"/>
              </a:spcBef>
              <a:buChar char="●"/>
            </a:pPr>
            <a:r>
              <a:rPr lang="en-US"/>
              <a:t>Growth of a middle class</a:t>
            </a:r>
          </a:p>
          <a:p>
            <a:pPr indent="-228600" lvl="0" marL="457200" rtl="0">
              <a:spcBef>
                <a:spcPts val="0"/>
              </a:spcBef>
              <a:buChar char="●"/>
            </a:pPr>
            <a:r>
              <a:rPr lang="en-US"/>
              <a:t>Most of the money went the wealthy to support wealthy lifestyle and support the shah.</a:t>
            </a:r>
          </a:p>
          <a:p>
            <a:pPr indent="-228600" lvl="0" marL="457200" rtl="0">
              <a:spcBef>
                <a:spcPts val="0"/>
              </a:spcBef>
              <a:buChar char="●"/>
            </a:pPr>
            <a:r>
              <a:rPr lang="en-US"/>
              <a:t>Created resentment to the West since they directed or ran much of the oil industry. (West plundering the nation)</a:t>
            </a:r>
          </a:p>
          <a:p>
            <a:pPr lvl="0">
              <a:spcBef>
                <a:spcPts val="0"/>
              </a:spcBef>
              <a:buNone/>
            </a:pPr>
            <a:r>
              <a:t/>
            </a:r>
            <a:endParaRPr/>
          </a:p>
        </p:txBody>
      </p:sp>
      <p:sp>
        <p:nvSpPr>
          <p:cNvPr id="96" name="Shape 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0" name="Shape 390"/>
        <p:cNvGrpSpPr/>
        <p:nvPr/>
      </p:nvGrpSpPr>
      <p:grpSpPr>
        <a:xfrm>
          <a:off x="0" y="0"/>
          <a:ext cx="0" cy="0"/>
          <a:chOff x="0" y="0"/>
          <a:chExt cx="0" cy="0"/>
        </a:xfrm>
      </p:grpSpPr>
      <p:sp>
        <p:nvSpPr>
          <p:cNvPr id="391" name="Shape 39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92" name="Shape 3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6" name="Shape 396"/>
        <p:cNvGrpSpPr/>
        <p:nvPr/>
      </p:nvGrpSpPr>
      <p:grpSpPr>
        <a:xfrm>
          <a:off x="0" y="0"/>
          <a:ext cx="0" cy="0"/>
          <a:chOff x="0" y="0"/>
          <a:chExt cx="0" cy="0"/>
        </a:xfrm>
      </p:grpSpPr>
      <p:sp>
        <p:nvSpPr>
          <p:cNvPr id="397" name="Shape 39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98" name="Shape 3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2" name="Shape 402"/>
        <p:cNvGrpSpPr/>
        <p:nvPr/>
      </p:nvGrpSpPr>
      <p:grpSpPr>
        <a:xfrm>
          <a:off x="0" y="0"/>
          <a:ext cx="0" cy="0"/>
          <a:chOff x="0" y="0"/>
          <a:chExt cx="0" cy="0"/>
        </a:xfrm>
      </p:grpSpPr>
      <p:sp>
        <p:nvSpPr>
          <p:cNvPr id="403" name="Shape 40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04" name="Shape 4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8" name="Shape 408"/>
        <p:cNvGrpSpPr/>
        <p:nvPr/>
      </p:nvGrpSpPr>
      <p:grpSpPr>
        <a:xfrm>
          <a:off x="0" y="0"/>
          <a:ext cx="0" cy="0"/>
          <a:chOff x="0" y="0"/>
          <a:chExt cx="0" cy="0"/>
        </a:xfrm>
      </p:grpSpPr>
      <p:sp>
        <p:nvSpPr>
          <p:cNvPr id="409" name="Shape 40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10" name="Shape 4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4" name="Shape 414"/>
        <p:cNvGrpSpPr/>
        <p:nvPr/>
      </p:nvGrpSpPr>
      <p:grpSpPr>
        <a:xfrm>
          <a:off x="0" y="0"/>
          <a:ext cx="0" cy="0"/>
          <a:chOff x="0" y="0"/>
          <a:chExt cx="0" cy="0"/>
        </a:xfrm>
      </p:grpSpPr>
      <p:sp>
        <p:nvSpPr>
          <p:cNvPr id="415" name="Shape 41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16" name="Shape 4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1" name="Shape 421"/>
        <p:cNvGrpSpPr/>
        <p:nvPr/>
      </p:nvGrpSpPr>
      <p:grpSpPr>
        <a:xfrm>
          <a:off x="0" y="0"/>
          <a:ext cx="0" cy="0"/>
          <a:chOff x="0" y="0"/>
          <a:chExt cx="0" cy="0"/>
        </a:xfrm>
      </p:grpSpPr>
      <p:sp>
        <p:nvSpPr>
          <p:cNvPr id="422" name="Shape 42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23" name="Shape 4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9" name="Shape 429"/>
        <p:cNvGrpSpPr/>
        <p:nvPr/>
      </p:nvGrpSpPr>
      <p:grpSpPr>
        <a:xfrm>
          <a:off x="0" y="0"/>
          <a:ext cx="0" cy="0"/>
          <a:chOff x="0" y="0"/>
          <a:chExt cx="0" cy="0"/>
        </a:xfrm>
      </p:grpSpPr>
      <p:sp>
        <p:nvSpPr>
          <p:cNvPr id="430" name="Shape 43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31" name="Shape 4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6" name="Shape 436"/>
        <p:cNvGrpSpPr/>
        <p:nvPr/>
      </p:nvGrpSpPr>
      <p:grpSpPr>
        <a:xfrm>
          <a:off x="0" y="0"/>
          <a:ext cx="0" cy="0"/>
          <a:chOff x="0" y="0"/>
          <a:chExt cx="0" cy="0"/>
        </a:xfrm>
      </p:grpSpPr>
      <p:sp>
        <p:nvSpPr>
          <p:cNvPr id="437" name="Shape 43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38" name="Shape 4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3" name="Shape 443"/>
        <p:cNvGrpSpPr/>
        <p:nvPr/>
      </p:nvGrpSpPr>
      <p:grpSpPr>
        <a:xfrm>
          <a:off x="0" y="0"/>
          <a:ext cx="0" cy="0"/>
          <a:chOff x="0" y="0"/>
          <a:chExt cx="0" cy="0"/>
        </a:xfrm>
      </p:grpSpPr>
      <p:sp>
        <p:nvSpPr>
          <p:cNvPr id="444" name="Shape 44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gn="just">
              <a:lnSpc>
                <a:spcPct val="115000"/>
              </a:lnSpc>
              <a:spcBef>
                <a:spcPts val="400"/>
              </a:spcBef>
              <a:buNone/>
            </a:pPr>
            <a:r>
              <a:rPr b="1" lang="en-US" sz="1000"/>
              <a:t>NUCLEAR POWER: PEACEFUL OR AGGRESSIVE AIMS?</a:t>
            </a:r>
          </a:p>
          <a:p>
            <a:pPr lvl="0" rtl="0" algn="just">
              <a:lnSpc>
                <a:spcPct val="115000"/>
              </a:lnSpc>
              <a:spcBef>
                <a:spcPts val="400"/>
              </a:spcBef>
              <a:buNone/>
            </a:pPr>
            <a:r>
              <a:rPr lang="en-US" sz="1000"/>
              <a:t>Ayatollah Khomeini</a:t>
            </a:r>
            <a:r>
              <a:rPr lang="en-US" sz="1000">
                <a:latin typeface="Calibri"/>
                <a:ea typeface="Calibri"/>
                <a:cs typeface="Calibri"/>
                <a:sym typeface="Calibri"/>
              </a:rPr>
              <a:t>’</a:t>
            </a:r>
            <a:r>
              <a:rPr lang="en-US" sz="1000"/>
              <a:t>s successors continue to maintain that Iran is only interested in developing nuclear power with no intention of building weapons. In 2005, Supreme Leader Ayatollah </a:t>
            </a:r>
            <a:r>
              <a:rPr b="1" lang="en-US" sz="1000"/>
              <a:t>Ali Khamenei</a:t>
            </a:r>
            <a:r>
              <a:rPr lang="en-US" sz="1000"/>
              <a:t> even issued a </a:t>
            </a:r>
            <a:r>
              <a:rPr i="1" lang="en-US" sz="1000"/>
              <a:t>fatwa</a:t>
            </a:r>
            <a:r>
              <a:rPr lang="en-US" sz="1000"/>
              <a:t> (a legal ruling by an Islamic cleric) forbidding the production, stockpiling and use of nuclear weapons.</a:t>
            </a:r>
          </a:p>
          <a:p>
            <a:pPr lvl="0" rtl="0" algn="just">
              <a:lnSpc>
                <a:spcPct val="115000"/>
              </a:lnSpc>
              <a:spcBef>
                <a:spcPts val="400"/>
              </a:spcBef>
              <a:buNone/>
            </a:pPr>
            <a:r>
              <a:rPr lang="en-US" sz="1000"/>
              <a:t>Critics abroad doubt this claim and contend that Iran has more than enough natural gas to make hundreds of megawatts of electricity each year. They claim that Iran</a:t>
            </a:r>
            <a:r>
              <a:rPr lang="en-US" sz="1000">
                <a:latin typeface="Calibri"/>
                <a:ea typeface="Calibri"/>
                <a:cs typeface="Calibri"/>
                <a:sym typeface="Calibri"/>
              </a:rPr>
              <a:t>’</a:t>
            </a:r>
            <a:r>
              <a:rPr lang="en-US" sz="1000"/>
              <a:t>s government is using the need for nuclear energy as a cover to develop nuclear weapons and point to Iran</a:t>
            </a:r>
            <a:r>
              <a:rPr lang="en-US" sz="1000">
                <a:latin typeface="Calibri"/>
                <a:ea typeface="Calibri"/>
                <a:cs typeface="Calibri"/>
                <a:sym typeface="Calibri"/>
              </a:rPr>
              <a:t>’</a:t>
            </a:r>
            <a:r>
              <a:rPr lang="en-US" sz="1000"/>
              <a:t>s secret development of nuclear power plants as evidence that Iran has had nefarious intentions.</a:t>
            </a:r>
          </a:p>
          <a:p>
            <a:pPr lvl="0" rtl="0" algn="just">
              <a:lnSpc>
                <a:spcPct val="115000"/>
              </a:lnSpc>
              <a:spcBef>
                <a:spcPts val="400"/>
              </a:spcBef>
              <a:buNone/>
            </a:pPr>
            <a:r>
              <a:rPr lang="en-US" sz="1000"/>
              <a:t>Iranian officials point out that under the terms of the Non-Proliferation Treaty or NPT (Article IV in particular), which Iran joined in 1974, Iran has the legal right to develop its nuclear power program and is even entitled to receive help from other nuclear-powered nations. But because of sanctions, they contend, Iran was forced to acquire parts and expertise from underground sources.</a:t>
            </a:r>
          </a:p>
          <a:p>
            <a:pPr lvl="0" rtl="0" algn="just">
              <a:lnSpc>
                <a:spcPct val="115000"/>
              </a:lnSpc>
              <a:spcBef>
                <a:spcPts val="400"/>
              </a:spcBef>
              <a:buNone/>
            </a:pPr>
            <a:r>
              <a:rPr lang="en-US" sz="1000"/>
              <a:t>Iranians have asserted that the rate of Iran</a:t>
            </a:r>
            <a:r>
              <a:rPr lang="en-US" sz="1000">
                <a:latin typeface="Calibri"/>
                <a:ea typeface="Calibri"/>
                <a:cs typeface="Calibri"/>
                <a:sym typeface="Calibri"/>
              </a:rPr>
              <a:t>’</a:t>
            </a:r>
            <a:r>
              <a:rPr lang="en-US" sz="1000"/>
              <a:t>s growing demand for energy is rapidly outpacing the country</a:t>
            </a:r>
            <a:r>
              <a:rPr lang="en-US" sz="1000">
                <a:latin typeface="Calibri"/>
                <a:ea typeface="Calibri"/>
                <a:cs typeface="Calibri"/>
                <a:sym typeface="Calibri"/>
              </a:rPr>
              <a:t>’</a:t>
            </a:r>
            <a:r>
              <a:rPr lang="en-US" sz="1000"/>
              <a:t>s ability to produce it. Without exploring alternative sources of energy, officials have predicted the country will have to import oil by the year 2021</a:t>
            </a:r>
            <a:r>
              <a:rPr lang="en-US" sz="1000">
                <a:latin typeface="Calibri"/>
                <a:ea typeface="Calibri"/>
                <a:cs typeface="Calibri"/>
                <a:sym typeface="Calibri"/>
              </a:rPr>
              <a:t>–</a:t>
            </a:r>
            <a:r>
              <a:rPr lang="en-US" sz="1000"/>
              <a:t> a disastrous fate for a country that obtains 80% of its export earnings from oil.  Already, Iran is forced to import refined oil products from regional countries since domestic refineries can only produce about 60% of the gasoline Iranians consume daily.</a:t>
            </a:r>
          </a:p>
          <a:p>
            <a:pPr lvl="0" rtl="0" algn="just">
              <a:lnSpc>
                <a:spcPct val="115000"/>
              </a:lnSpc>
              <a:spcBef>
                <a:spcPts val="400"/>
              </a:spcBef>
              <a:buNone/>
            </a:pPr>
            <a:r>
              <a:rPr lang="en-US" sz="1000"/>
              <a:t>Relying on nuclear energy for Iran</a:t>
            </a:r>
            <a:r>
              <a:rPr lang="en-US" sz="1000">
                <a:latin typeface="Calibri"/>
                <a:ea typeface="Calibri"/>
                <a:cs typeface="Calibri"/>
                <a:sym typeface="Calibri"/>
              </a:rPr>
              <a:t>’</a:t>
            </a:r>
            <a:r>
              <a:rPr lang="en-US" sz="1000"/>
              <a:t>s power needs would also allow the country to sell the surplus oil that it currently burns to generate electricity.</a:t>
            </a:r>
          </a:p>
          <a:p>
            <a:pPr lvl="0">
              <a:spcBef>
                <a:spcPts val="0"/>
              </a:spcBef>
              <a:buNone/>
            </a:pPr>
            <a:r>
              <a:t/>
            </a:r>
            <a:endParaRPr/>
          </a:p>
        </p:txBody>
      </p:sp>
      <p:sp>
        <p:nvSpPr>
          <p:cNvPr id="445" name="Shape 4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1" name="Shape 451"/>
        <p:cNvGrpSpPr/>
        <p:nvPr/>
      </p:nvGrpSpPr>
      <p:grpSpPr>
        <a:xfrm>
          <a:off x="0" y="0"/>
          <a:ext cx="0" cy="0"/>
          <a:chOff x="0" y="0"/>
          <a:chExt cx="0" cy="0"/>
        </a:xfrm>
      </p:grpSpPr>
      <p:sp>
        <p:nvSpPr>
          <p:cNvPr id="452" name="Shape 4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gn="just">
              <a:lnSpc>
                <a:spcPct val="80000"/>
              </a:lnSpc>
              <a:spcBef>
                <a:spcPts val="400"/>
              </a:spcBef>
              <a:buNone/>
            </a:pPr>
            <a:r>
              <a:rPr b="1" lang="en-US" sz="1000"/>
              <a:t>FUTURE</a:t>
            </a:r>
          </a:p>
          <a:p>
            <a:pPr lvl="0" rtl="0" algn="just">
              <a:lnSpc>
                <a:spcPct val="80000"/>
              </a:lnSpc>
              <a:spcBef>
                <a:spcPts val="400"/>
              </a:spcBef>
              <a:buNone/>
            </a:pPr>
            <a:r>
              <a:rPr lang="en-US" sz="1000"/>
              <a:t>Representatives of the European Union have optimistically said that the door is still open for negotiation with Iran. Many members of the U.S. Administration, on the other hand, think aggressive action is needed against the country. Many American politicians, including President George W. Bush, Vice President Dick Cheney and even leading 2008 Democratic presidential candidates Barack Obama and Hillary Clinton have said that "all options are on the table" if Iran continues to defy international pressure and becomes hostile.</a:t>
            </a:r>
          </a:p>
          <a:p>
            <a:pPr lvl="0" rtl="0" algn="just">
              <a:lnSpc>
                <a:spcPct val="80000"/>
              </a:lnSpc>
              <a:spcBef>
                <a:spcPts val="400"/>
              </a:spcBef>
              <a:buNone/>
            </a:pPr>
            <a:r>
              <a:rPr lang="en-US" sz="1000"/>
              <a:t>The greatest fear among Americans, Israelis and other nations, is that Iran will acquire nuclear weapons and dramatically alter the geopolitical balance in the region. A nuclear-armed Iran would be a great military threat to Israel and could threaten Europe and the U.S. if the Islamic Republic acquired missiles with long-range capabilities.  A nuclear-armed Iran could also trigger an arms race throughout the Middle East as Sunni-Muslim countries (Saudi Arabia, Jordan, Egypt) developed their own nuclear-weapons programs in defense and to offset Iran's new military power. Conversely, a nuclear-armed Iran could be an asset to Muslim countries if they joined together against the West.</a:t>
            </a:r>
          </a:p>
          <a:p>
            <a:pPr lvl="0" rtl="0" algn="just">
              <a:lnSpc>
                <a:spcPct val="80000"/>
              </a:lnSpc>
              <a:spcBef>
                <a:spcPts val="400"/>
              </a:spcBef>
              <a:buNone/>
            </a:pPr>
            <a:r>
              <a:rPr lang="en-US" sz="1000"/>
              <a:t>Since Iran is one of the biggest supporters of militant Islamic organizations (including Islamic Jihad, Hezbollah, Hamas and possibly insurgents in Iraq and the Taliban), there is also real fear that these groups or other terrorists would get their hands on nuclear weapons and wield terrible destruction.</a:t>
            </a:r>
          </a:p>
          <a:p>
            <a:pPr lvl="0" rtl="0" algn="just">
              <a:lnSpc>
                <a:spcPct val="80000"/>
              </a:lnSpc>
              <a:spcBef>
                <a:spcPts val="400"/>
              </a:spcBef>
              <a:buNone/>
            </a:pPr>
            <a:r>
              <a:rPr lang="en-US" sz="1000"/>
              <a:t>Even without possessing nuclear weapons, Iran has used its nuclear program and the implied threat of nuclear war as a bargaining chip to gain concessions from the West. If the leaders changed course and proclaimed intent to develop nuclear weapons, the United States and Europe would be forced to engage diplomatically with Iran.</a:t>
            </a:r>
          </a:p>
          <a:p>
            <a:pPr lvl="0" rtl="0" algn="just">
              <a:lnSpc>
                <a:spcPct val="80000"/>
              </a:lnSpc>
              <a:spcBef>
                <a:spcPts val="400"/>
              </a:spcBef>
              <a:buNone/>
            </a:pPr>
            <a:r>
              <a:rPr lang="en-US" sz="1000"/>
              <a:t>This danger is so significant that Israelis and many Americans have urged the U.S. government to preemptively strike Iran's nuclear facilities, as Israel did in 1981 when they destroyed Iraq's Osirak nuclear reactor, setting back Iraq's nuclear weapons program for years.</a:t>
            </a:r>
          </a:p>
          <a:p>
            <a:pPr lvl="0">
              <a:spcBef>
                <a:spcPts val="0"/>
              </a:spcBef>
              <a:buNone/>
            </a:pPr>
            <a:r>
              <a:rPr lang="en-US" sz="1000"/>
              <a:t>Alternatively, the U.S. has covertly supported resistance groups within Iran, in the United States and abroad. A more passive approach towards Iran has been suggested by the Iraq Study Group headed by former U.S. Secretary of State James Baker and former Congressman Lee Hamilton. The group suggested engaging Iran constructively in order to help end the violent impasse in Iraq. An even bolder and controversial suggestion came from IAEA chief </a:t>
            </a:r>
            <a:r>
              <a:rPr b="1" lang="en-US" sz="1000"/>
              <a:t>Mohammed ElBaradei</a:t>
            </a:r>
            <a:r>
              <a:rPr lang="en-US" sz="1000"/>
              <a:t>. In his estimation, since Iran has already attained the know-how to enrich uranium, the world should simply get used to dealing with a nuclear Iran</a:t>
            </a:r>
          </a:p>
        </p:txBody>
      </p:sp>
      <p:sp>
        <p:nvSpPr>
          <p:cNvPr id="453" name="Shape 4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02" name="Shape 1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gn="just">
              <a:lnSpc>
                <a:spcPct val="90000"/>
              </a:lnSpc>
              <a:spcBef>
                <a:spcPts val="400"/>
              </a:spcBef>
              <a:buNone/>
            </a:pPr>
            <a:r>
              <a:rPr b="1" lang="en-US" sz="1000"/>
              <a:t>POLITICS OF OIL</a:t>
            </a:r>
          </a:p>
          <a:p>
            <a:pPr lvl="0" rtl="0" algn="just">
              <a:lnSpc>
                <a:spcPct val="90000"/>
              </a:lnSpc>
              <a:spcBef>
                <a:spcPts val="400"/>
              </a:spcBef>
              <a:buNone/>
            </a:pPr>
            <a:r>
              <a:rPr b="1" lang="en-US" sz="1000"/>
              <a:t>Yom Kippur/Ramadan/October War</a:t>
            </a:r>
          </a:p>
          <a:p>
            <a:pPr indent="-292100" lvl="0" marL="457200" rtl="0" algn="just">
              <a:lnSpc>
                <a:spcPct val="90000"/>
              </a:lnSpc>
              <a:spcBef>
                <a:spcPts val="400"/>
              </a:spcBef>
              <a:buSzPct val="100000"/>
              <a:buChar char="●"/>
            </a:pPr>
            <a:r>
              <a:rPr lang="en-US" sz="1000"/>
              <a:t>On October 6, 1973 (Yom Kippur), Egypt and Syria attack on Israel. The next day, the Arab state imposed an embargo on oil sales to the United States because of America</a:t>
            </a:r>
            <a:r>
              <a:rPr lang="en-US" sz="1000">
                <a:latin typeface="Calibri"/>
                <a:ea typeface="Calibri"/>
                <a:cs typeface="Calibri"/>
                <a:sym typeface="Calibri"/>
              </a:rPr>
              <a:t>’</a:t>
            </a:r>
            <a:r>
              <a:rPr lang="en-US" sz="1000"/>
              <a:t>s support of Israel.  </a:t>
            </a:r>
          </a:p>
          <a:p>
            <a:pPr indent="-292100" lvl="0" marL="457200" rtl="0" algn="just">
              <a:lnSpc>
                <a:spcPct val="90000"/>
              </a:lnSpc>
              <a:spcBef>
                <a:spcPts val="400"/>
              </a:spcBef>
              <a:buSzPct val="100000"/>
              <a:buChar char="●"/>
            </a:pPr>
            <a:r>
              <a:rPr lang="en-US" sz="1000"/>
              <a:t>Iran, which was on good terms with the US. At the time, didn</a:t>
            </a:r>
            <a:r>
              <a:rPr lang="en-US" sz="1000">
                <a:latin typeface="Calibri"/>
                <a:ea typeface="Calibri"/>
                <a:cs typeface="Calibri"/>
                <a:sym typeface="Calibri"/>
              </a:rPr>
              <a:t>’</a:t>
            </a:r>
            <a:r>
              <a:rPr lang="en-US" sz="1000"/>
              <a:t>t join the embargo but used the opportunity to increase its own production and raise oil prices. As a result, Iran was awash with money while Americans waited in lines to buy gas a much-inflated prices. </a:t>
            </a:r>
          </a:p>
          <a:p>
            <a:pPr indent="-292100" lvl="0" marL="457200" rtl="0" algn="just">
              <a:lnSpc>
                <a:spcPct val="90000"/>
              </a:lnSpc>
              <a:spcBef>
                <a:spcPts val="400"/>
              </a:spcBef>
              <a:buSzPct val="100000"/>
              <a:buChar char="●"/>
            </a:pPr>
            <a:r>
              <a:rPr lang="en-US" sz="1000"/>
              <a:t>To balance things out, the Shah spent billions of dollars buying top-of-the line American military equipment and vehicles to supply Iran</a:t>
            </a:r>
            <a:r>
              <a:rPr lang="en-US" sz="1000">
                <a:latin typeface="Calibri"/>
                <a:ea typeface="Calibri"/>
                <a:cs typeface="Calibri"/>
                <a:sym typeface="Calibri"/>
              </a:rPr>
              <a:t>’</a:t>
            </a:r>
            <a:r>
              <a:rPr lang="en-US" sz="1000"/>
              <a:t>s newly expanded armed forces. He also bought eight nuclear power plants to ease Iran</a:t>
            </a:r>
            <a:r>
              <a:rPr lang="en-US" sz="1000">
                <a:latin typeface="Calibri"/>
                <a:ea typeface="Calibri"/>
                <a:cs typeface="Calibri"/>
                <a:sym typeface="Calibri"/>
              </a:rPr>
              <a:t>’</a:t>
            </a:r>
            <a:r>
              <a:rPr lang="en-US" sz="1000"/>
              <a:t>s growing power needs.</a:t>
            </a:r>
          </a:p>
          <a:p>
            <a:pPr lvl="0" rtl="0" algn="just">
              <a:lnSpc>
                <a:spcPct val="90000"/>
              </a:lnSpc>
              <a:spcBef>
                <a:spcPts val="400"/>
              </a:spcBef>
              <a:buNone/>
            </a:pPr>
            <a:r>
              <a:t/>
            </a:r>
            <a:endParaRPr sz="1000"/>
          </a:p>
          <a:p>
            <a:pPr lvl="0" rtl="0" algn="just">
              <a:lnSpc>
                <a:spcPct val="90000"/>
              </a:lnSpc>
              <a:spcBef>
                <a:spcPts val="400"/>
              </a:spcBef>
              <a:buNone/>
            </a:pPr>
            <a:r>
              <a:rPr lang="en-US" sz="1000"/>
              <a:t>The new oil money helped fund a number of government projects but also led to inflation, corruption and a widening gap between the wealthy and the poor who couldn</a:t>
            </a:r>
            <a:r>
              <a:rPr lang="en-US" sz="1000">
                <a:latin typeface="Calibri"/>
                <a:ea typeface="Calibri"/>
                <a:cs typeface="Calibri"/>
                <a:sym typeface="Calibri"/>
              </a:rPr>
              <a:t>’</a:t>
            </a:r>
            <a:r>
              <a:rPr lang="en-US" sz="1000"/>
              <a:t>t buy the luxurious consumer goods that had flooded the market. Popular discontent came to a fever pitch in </a:t>
            </a:r>
            <a:r>
              <a:rPr b="1" lang="en-US" sz="1000"/>
              <a:t>1979 when Ayatollah Khomeini returned</a:t>
            </a:r>
            <a:r>
              <a:rPr lang="en-US" sz="1000"/>
              <a:t> to Iran vowing to rid the country of foreigners and oust their puppet, Mohammed Reza Shah.</a:t>
            </a:r>
          </a:p>
          <a:p>
            <a:pPr lvl="0" rtl="0" algn="just">
              <a:lnSpc>
                <a:spcPct val="90000"/>
              </a:lnSpc>
              <a:spcBef>
                <a:spcPts val="400"/>
              </a:spcBef>
              <a:buNone/>
            </a:pPr>
            <a:r>
              <a:t/>
            </a:r>
            <a:endParaRPr sz="1000"/>
          </a:p>
          <a:p>
            <a:pPr lvl="0" rtl="0" algn="just">
              <a:lnSpc>
                <a:spcPct val="90000"/>
              </a:lnSpc>
              <a:spcBef>
                <a:spcPts val="400"/>
              </a:spcBef>
              <a:buNone/>
            </a:pPr>
            <a:r>
              <a:rPr b="1" lang="en-US" sz="1000"/>
              <a:t>1979 Revolution</a:t>
            </a:r>
          </a:p>
          <a:p>
            <a:pPr indent="-292100" lvl="0" marL="457200" rtl="0" algn="just">
              <a:lnSpc>
                <a:spcPct val="90000"/>
              </a:lnSpc>
              <a:spcBef>
                <a:spcPts val="400"/>
              </a:spcBef>
              <a:buSzPct val="100000"/>
              <a:buChar char="●"/>
            </a:pPr>
            <a:r>
              <a:rPr lang="en-US" sz="1000"/>
              <a:t>In the midst of the chaos of the Islamic Revolution, Iranian oil exports came to a stop. Causing international panic, price controls, rationing and, again, long lines at the gas pumps in the U.S. Iranian oil exports resumed again in March 1979 but the upheaval already caused spikes in gasoline prices and stirred political tensions.</a:t>
            </a:r>
          </a:p>
          <a:p>
            <a:pPr indent="-292100" lvl="0" marL="457200">
              <a:spcBef>
                <a:spcPts val="0"/>
              </a:spcBef>
              <a:buSzPct val="100000"/>
              <a:buChar char="●"/>
            </a:pPr>
            <a:r>
              <a:rPr lang="en-US" sz="1000"/>
              <a:t>52 Americans were taken hostage by Iranian students in November 1979, American President Carter retaliated by freezing Iranian assets and imposing an embargo on the import of Iranian oil to the U.s. The oil embargo didn</a:t>
            </a:r>
            <a:r>
              <a:rPr lang="en-US" sz="1000">
                <a:latin typeface="Calibri"/>
                <a:ea typeface="Calibri"/>
                <a:cs typeface="Calibri"/>
                <a:sym typeface="Calibri"/>
              </a:rPr>
              <a:t>’</a:t>
            </a:r>
            <a:r>
              <a:rPr lang="en-US" sz="1000"/>
              <a:t>t harm Iran, which simply sold the commodity to other buyers, but it did result in the redistribution of supplies around the world </a:t>
            </a:r>
          </a:p>
        </p:txBody>
      </p:sp>
      <p:sp>
        <p:nvSpPr>
          <p:cNvPr id="108" name="Shape 1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gn="just">
              <a:lnSpc>
                <a:spcPct val="90000"/>
              </a:lnSpc>
              <a:spcBef>
                <a:spcPts val="400"/>
              </a:spcBef>
              <a:buNone/>
            </a:pPr>
            <a:r>
              <a:rPr b="1" lang="en-US" sz="1000"/>
              <a:t>Iran-Iraq War (1980-1988) and Oil</a:t>
            </a:r>
          </a:p>
          <a:p>
            <a:pPr lvl="0" rtl="0" algn="just">
              <a:lnSpc>
                <a:spcPct val="90000"/>
              </a:lnSpc>
              <a:spcBef>
                <a:spcPts val="400"/>
              </a:spcBef>
              <a:buNone/>
            </a:pPr>
            <a:r>
              <a:rPr lang="en-US" sz="1000"/>
              <a:t>On September 22, 1980, Saddam Hussein declared war on Iran for a number of reasons: </a:t>
            </a:r>
          </a:p>
          <a:p>
            <a:pPr indent="-292100" lvl="0" marL="457200" rtl="0" algn="just">
              <a:lnSpc>
                <a:spcPct val="90000"/>
              </a:lnSpc>
              <a:spcBef>
                <a:spcPts val="400"/>
              </a:spcBef>
              <a:buSzPct val="100000"/>
              <a:buChar char="●"/>
            </a:pPr>
            <a:r>
              <a:rPr lang="en-US" sz="1000"/>
              <a:t>the fear that the Shi</a:t>
            </a:r>
            <a:r>
              <a:rPr lang="en-US" sz="1000">
                <a:latin typeface="Calibri"/>
                <a:ea typeface="Calibri"/>
                <a:cs typeface="Calibri"/>
                <a:sym typeface="Calibri"/>
              </a:rPr>
              <a:t>’</a:t>
            </a:r>
            <a:r>
              <a:rPr lang="en-US" sz="1000"/>
              <a:t>ite Islamic revolution would spread to Iraq</a:t>
            </a:r>
            <a:r>
              <a:rPr lang="en-US" sz="1000">
                <a:latin typeface="Calibri"/>
                <a:ea typeface="Calibri"/>
                <a:cs typeface="Calibri"/>
                <a:sym typeface="Calibri"/>
              </a:rPr>
              <a:t>’</a:t>
            </a:r>
            <a:r>
              <a:rPr lang="en-US" sz="1000"/>
              <a:t>s own Shi</a:t>
            </a:r>
            <a:r>
              <a:rPr lang="en-US" sz="1000">
                <a:latin typeface="Calibri"/>
                <a:ea typeface="Calibri"/>
                <a:cs typeface="Calibri"/>
                <a:sym typeface="Calibri"/>
              </a:rPr>
              <a:t>’</a:t>
            </a:r>
            <a:r>
              <a:rPr lang="en-US" sz="1000"/>
              <a:t>tie majority; </a:t>
            </a:r>
          </a:p>
          <a:p>
            <a:pPr indent="-292100" lvl="0" marL="457200" rtl="0" algn="just">
              <a:lnSpc>
                <a:spcPct val="90000"/>
              </a:lnSpc>
              <a:spcBef>
                <a:spcPts val="400"/>
              </a:spcBef>
              <a:buSzPct val="100000"/>
              <a:buChar char="●"/>
            </a:pPr>
            <a:r>
              <a:rPr lang="en-US" sz="1000"/>
              <a:t>rivalry between Saddam Hussein and Ayatollah Khomeini (who had been expelled from Iraq a few years earlier); </a:t>
            </a:r>
          </a:p>
          <a:p>
            <a:pPr indent="-292100" lvl="0" marL="457200" rtl="0" algn="just">
              <a:lnSpc>
                <a:spcPct val="90000"/>
              </a:lnSpc>
              <a:spcBef>
                <a:spcPts val="400"/>
              </a:spcBef>
              <a:buSzPct val="100000"/>
              <a:buChar char="●"/>
            </a:pPr>
            <a:r>
              <a:rPr lang="en-US" sz="1000"/>
              <a:t>Iran</a:t>
            </a:r>
            <a:r>
              <a:rPr lang="en-US" sz="1000">
                <a:latin typeface="Calibri"/>
                <a:ea typeface="Calibri"/>
                <a:cs typeface="Calibri"/>
                <a:sym typeface="Calibri"/>
              </a:rPr>
              <a:t>’</a:t>
            </a:r>
            <a:r>
              <a:rPr lang="en-US" sz="1000"/>
              <a:t>s support for the Kurds and oil.  </a:t>
            </a:r>
          </a:p>
          <a:p>
            <a:pPr indent="-292100" lvl="0" marL="457200" rtl="0" algn="just">
              <a:lnSpc>
                <a:spcPct val="90000"/>
              </a:lnSpc>
              <a:spcBef>
                <a:spcPts val="400"/>
              </a:spcBef>
              <a:buSzPct val="100000"/>
              <a:buChar char="●"/>
            </a:pPr>
            <a:r>
              <a:rPr lang="en-US" sz="1000"/>
              <a:t>The official declaration of war center on control of the Shatt-al Arab waterway, the main shipping route that connects the Iraqi city of Basra to the Persian Gulf and through which most of Iraq</a:t>
            </a:r>
            <a:r>
              <a:rPr lang="en-US" sz="1000">
                <a:latin typeface="Calibri"/>
                <a:ea typeface="Calibri"/>
                <a:cs typeface="Calibri"/>
                <a:sym typeface="Calibri"/>
              </a:rPr>
              <a:t>’</a:t>
            </a:r>
            <a:r>
              <a:rPr lang="en-US" sz="1000"/>
              <a:t>s oil is transported.</a:t>
            </a:r>
          </a:p>
          <a:p>
            <a:pPr lvl="0" rtl="0" algn="just">
              <a:lnSpc>
                <a:spcPct val="90000"/>
              </a:lnSpc>
              <a:spcBef>
                <a:spcPts val="400"/>
              </a:spcBef>
              <a:buNone/>
            </a:pPr>
            <a:r>
              <a:t/>
            </a:r>
            <a:endParaRPr sz="1000"/>
          </a:p>
          <a:p>
            <a:pPr lvl="0" rtl="0" algn="just">
              <a:lnSpc>
                <a:spcPct val="90000"/>
              </a:lnSpc>
              <a:spcBef>
                <a:spcPts val="400"/>
              </a:spcBef>
              <a:buNone/>
            </a:pPr>
            <a:r>
              <a:rPr lang="en-US" sz="1000"/>
              <a:t>The Iraqis also hoped to capture the Iranian province of </a:t>
            </a:r>
            <a:r>
              <a:rPr b="1" lang="en-US" sz="1000"/>
              <a:t>Khuzestan,</a:t>
            </a:r>
            <a:r>
              <a:rPr lang="en-US" sz="1000"/>
              <a:t> home to the main oil-producing cities of Abadan and Masjid-i-Suleiman. Although it was never capture, the city of </a:t>
            </a:r>
            <a:r>
              <a:rPr b="1" lang="en-US" sz="1000"/>
              <a:t>Abadan</a:t>
            </a:r>
            <a:r>
              <a:rPr lang="en-US" sz="1000"/>
              <a:t> was overrun by Iraqis in the first days of the war and sustained great damage to its oil refinery. Production at the oil refinery didn</a:t>
            </a:r>
            <a:r>
              <a:rPr lang="en-US" sz="1000">
                <a:latin typeface="Calibri"/>
                <a:ea typeface="Calibri"/>
                <a:cs typeface="Calibri"/>
                <a:sym typeface="Calibri"/>
              </a:rPr>
              <a:t>’</a:t>
            </a:r>
            <a:r>
              <a:rPr lang="en-US" sz="1000"/>
              <a:t>t resume for another 13 years and only reached its pre-war level of production in 1997. The Iranians counterattacked against Iraqi facilities reducing Iraqi oil exports to only 1.8 million barrels per day (BPD) from 3.2 million barrels before the war. Altogether, the war removed almost 4 million daily barrels of oil from the world market. </a:t>
            </a:r>
          </a:p>
          <a:p>
            <a:pPr lvl="0" rtl="0" algn="just">
              <a:lnSpc>
                <a:spcPct val="90000"/>
              </a:lnSpc>
              <a:spcBef>
                <a:spcPts val="400"/>
              </a:spcBef>
              <a:buNone/>
            </a:pPr>
            <a:r>
              <a:t/>
            </a:r>
            <a:endParaRPr sz="1000"/>
          </a:p>
          <a:p>
            <a:pPr indent="-292100" lvl="0" marL="457200" rtl="0" algn="just">
              <a:lnSpc>
                <a:spcPct val="90000"/>
              </a:lnSpc>
              <a:spcBef>
                <a:spcPts val="400"/>
              </a:spcBef>
              <a:buSzPct val="100000"/>
              <a:buChar char="●"/>
            </a:pPr>
            <a:r>
              <a:rPr lang="en-US" sz="1000"/>
              <a:t>Over 1 million dead both Iranian and Iraqi</a:t>
            </a:r>
          </a:p>
          <a:p>
            <a:pPr indent="-292100" lvl="0" marL="457200" rtl="0" algn="just">
              <a:lnSpc>
                <a:spcPct val="90000"/>
              </a:lnSpc>
              <a:spcBef>
                <a:spcPts val="400"/>
              </a:spcBef>
              <a:buSzPct val="100000"/>
              <a:buChar char="●"/>
            </a:pPr>
            <a:r>
              <a:rPr lang="en-US" sz="1000"/>
              <a:t>Shortly after Khomeini dies</a:t>
            </a:r>
          </a:p>
          <a:p>
            <a:pPr lvl="0">
              <a:spcBef>
                <a:spcPts val="0"/>
              </a:spcBef>
              <a:buNone/>
            </a:pPr>
            <a:r>
              <a:t/>
            </a:r>
            <a:endParaRPr/>
          </a:p>
        </p:txBody>
      </p:sp>
      <p:sp>
        <p:nvSpPr>
          <p:cNvPr id="117" name="Shape 1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gn="just">
              <a:lnSpc>
                <a:spcPct val="80000"/>
              </a:lnSpc>
              <a:spcBef>
                <a:spcPts val="400"/>
              </a:spcBef>
              <a:buNone/>
            </a:pPr>
            <a:r>
              <a:rPr b="1" lang="en-US" sz="1000"/>
              <a:t>Iran Today</a:t>
            </a:r>
          </a:p>
          <a:p>
            <a:pPr indent="-292100" lvl="0" marL="457200" rtl="0" algn="just">
              <a:lnSpc>
                <a:spcPct val="80000"/>
              </a:lnSpc>
              <a:spcBef>
                <a:spcPts val="400"/>
              </a:spcBef>
              <a:buSzPct val="100000"/>
              <a:buChar char="●"/>
            </a:pPr>
            <a:r>
              <a:rPr lang="en-US" sz="1000"/>
              <a:t>Takes until 1993 for major oil refinery to be rebuilt and produce pre war levels.</a:t>
            </a:r>
          </a:p>
          <a:p>
            <a:pPr indent="-292100" lvl="0" marL="457200" rtl="0" algn="just">
              <a:lnSpc>
                <a:spcPct val="80000"/>
              </a:lnSpc>
              <a:spcBef>
                <a:spcPts val="400"/>
              </a:spcBef>
              <a:buSzPct val="100000"/>
              <a:buChar char="●"/>
            </a:pPr>
            <a:r>
              <a:rPr lang="en-US" sz="1000"/>
              <a:t>Today, Iran produces almost </a:t>
            </a:r>
            <a:r>
              <a:rPr b="1" lang="en-US" sz="1000"/>
              <a:t>four million barrels of oil a day</a:t>
            </a:r>
            <a:r>
              <a:rPr lang="en-US" sz="1000"/>
              <a:t>, which is </a:t>
            </a:r>
            <a:r>
              <a:rPr b="1" lang="en-US" sz="1000"/>
              <a:t>still a far cry from the 6-8 million barrels a day it produced in 1974</a:t>
            </a:r>
            <a:r>
              <a:rPr lang="en-US" sz="1000"/>
              <a:t>. </a:t>
            </a:r>
          </a:p>
          <a:p>
            <a:pPr indent="-292100" lvl="0" marL="457200" rtl="0" algn="just">
              <a:lnSpc>
                <a:spcPct val="80000"/>
              </a:lnSpc>
              <a:spcBef>
                <a:spcPts val="400"/>
              </a:spcBef>
              <a:buSzPct val="100000"/>
              <a:buChar char="●"/>
            </a:pPr>
            <a:r>
              <a:rPr lang="en-US" sz="1000"/>
              <a:t>Decrease due to Iran/Iraq War and OPEC quotas</a:t>
            </a:r>
          </a:p>
          <a:p>
            <a:pPr indent="-292100" lvl="0" marL="457200" rtl="0" algn="just">
              <a:lnSpc>
                <a:spcPct val="80000"/>
              </a:lnSpc>
              <a:spcBef>
                <a:spcPts val="400"/>
              </a:spcBef>
              <a:buSzPct val="100000"/>
              <a:buChar char="●"/>
            </a:pPr>
            <a:r>
              <a:rPr lang="en-US" sz="1000"/>
              <a:t>To reach production major repairs to refineries and more advanced tech for deeper drilling is needed.</a:t>
            </a:r>
          </a:p>
          <a:p>
            <a:pPr lvl="0" rtl="0" algn="just">
              <a:lnSpc>
                <a:spcPct val="80000"/>
              </a:lnSpc>
              <a:spcBef>
                <a:spcPts val="400"/>
              </a:spcBef>
              <a:buNone/>
            </a:pPr>
            <a:r>
              <a:rPr b="1" lang="en-US" sz="1000"/>
              <a:t>Mismanagement</a:t>
            </a:r>
            <a:r>
              <a:rPr lang="en-US" sz="1000"/>
              <a:t> and corruption since foreign managers left Iran in 1979.  Article 81 of Iran</a:t>
            </a:r>
            <a:r>
              <a:rPr lang="en-US" sz="1000">
                <a:latin typeface="Calibri"/>
                <a:ea typeface="Calibri"/>
                <a:cs typeface="Calibri"/>
                <a:sym typeface="Calibri"/>
              </a:rPr>
              <a:t>’</a:t>
            </a:r>
            <a:r>
              <a:rPr lang="en-US" sz="1000"/>
              <a:t>s 1980 constitution expressly forbids the </a:t>
            </a:r>
            <a:r>
              <a:rPr lang="en-US" sz="1000">
                <a:latin typeface="Calibri"/>
                <a:ea typeface="Calibri"/>
                <a:cs typeface="Calibri"/>
                <a:sym typeface="Calibri"/>
              </a:rPr>
              <a:t>“</a:t>
            </a:r>
            <a:r>
              <a:rPr lang="en-US" sz="1000"/>
              <a:t>granting of concessions to foreigners</a:t>
            </a:r>
            <a:r>
              <a:rPr lang="en-US" sz="1000">
                <a:latin typeface="Calibri"/>
                <a:ea typeface="Calibri"/>
                <a:cs typeface="Calibri"/>
                <a:sym typeface="Calibri"/>
              </a:rPr>
              <a:t>”</a:t>
            </a:r>
            <a:r>
              <a:rPr lang="en-US" sz="1000"/>
              <a:t> or the </a:t>
            </a:r>
            <a:r>
              <a:rPr lang="en-US" sz="1000">
                <a:latin typeface="Calibri"/>
                <a:ea typeface="Calibri"/>
                <a:cs typeface="Calibri"/>
                <a:sym typeface="Calibri"/>
              </a:rPr>
              <a:t>“</a:t>
            </a:r>
            <a:r>
              <a:rPr lang="en-US" sz="1000"/>
              <a:t>formation of companies or institutions dealing with commerce, industry, agriculture, service, or mineral extraction,</a:t>
            </a:r>
            <a:r>
              <a:rPr lang="en-US" sz="1000">
                <a:latin typeface="Calibri"/>
                <a:ea typeface="Calibri"/>
                <a:cs typeface="Calibri"/>
                <a:sym typeface="Calibri"/>
              </a:rPr>
              <a:t>”</a:t>
            </a:r>
            <a:r>
              <a:rPr lang="en-US" sz="1000"/>
              <a:t> which restricts the participation of foreign companies in Iran</a:t>
            </a:r>
            <a:r>
              <a:rPr lang="en-US" sz="1000">
                <a:latin typeface="Calibri"/>
                <a:ea typeface="Calibri"/>
                <a:cs typeface="Calibri"/>
                <a:sym typeface="Calibri"/>
              </a:rPr>
              <a:t>’</a:t>
            </a:r>
            <a:r>
              <a:rPr lang="en-US" sz="1000"/>
              <a:t>s reconstruction.</a:t>
            </a:r>
          </a:p>
          <a:p>
            <a:pPr lvl="0" rtl="0" algn="just">
              <a:lnSpc>
                <a:spcPct val="80000"/>
              </a:lnSpc>
              <a:spcBef>
                <a:spcPts val="400"/>
              </a:spcBef>
              <a:buNone/>
            </a:pPr>
            <a:r>
              <a:rPr b="1" lang="en-US" sz="1000"/>
              <a:t>American sanctions</a:t>
            </a:r>
            <a:r>
              <a:rPr lang="en-US" sz="1000"/>
              <a:t> have also taken their toll by threatening penalties against any nation that invests more than $20 million per year in Iran</a:t>
            </a:r>
            <a:r>
              <a:rPr lang="en-US" sz="1000">
                <a:latin typeface="Calibri"/>
                <a:ea typeface="Calibri"/>
                <a:cs typeface="Calibri"/>
                <a:sym typeface="Calibri"/>
              </a:rPr>
              <a:t>’</a:t>
            </a:r>
            <a:r>
              <a:rPr lang="en-US" sz="1000"/>
              <a:t>s oil industry.  The aim was to target Iran</a:t>
            </a:r>
            <a:r>
              <a:rPr lang="en-US" sz="1000">
                <a:latin typeface="Calibri"/>
                <a:ea typeface="Calibri"/>
                <a:cs typeface="Calibri"/>
                <a:sym typeface="Calibri"/>
              </a:rPr>
              <a:t>’</a:t>
            </a:r>
            <a:r>
              <a:rPr lang="en-US" sz="1000"/>
              <a:t>s greatest source of foreign currency thereby hindering Iran</a:t>
            </a:r>
            <a:r>
              <a:rPr lang="en-US" sz="1000">
                <a:latin typeface="Calibri"/>
                <a:ea typeface="Calibri"/>
                <a:cs typeface="Calibri"/>
                <a:sym typeface="Calibri"/>
              </a:rPr>
              <a:t>’</a:t>
            </a:r>
            <a:r>
              <a:rPr lang="en-US" sz="1000"/>
              <a:t>s ability to fund terrorist activity or develop weapons of mass destruction.</a:t>
            </a:r>
          </a:p>
          <a:p>
            <a:pPr lvl="0" rtl="0" algn="just">
              <a:lnSpc>
                <a:spcPct val="80000"/>
              </a:lnSpc>
              <a:spcBef>
                <a:spcPts val="400"/>
              </a:spcBef>
              <a:buNone/>
            </a:pPr>
            <a:r>
              <a:t/>
            </a:r>
            <a:endParaRPr sz="1000"/>
          </a:p>
          <a:p>
            <a:pPr lvl="0" rtl="0" algn="just">
              <a:lnSpc>
                <a:spcPct val="80000"/>
              </a:lnSpc>
              <a:spcBef>
                <a:spcPts val="400"/>
              </a:spcBef>
              <a:buNone/>
            </a:pPr>
            <a:r>
              <a:rPr b="1" lang="en-US" sz="1000"/>
              <a:t>Gasoline</a:t>
            </a:r>
          </a:p>
          <a:p>
            <a:pPr indent="-292100" lvl="0" marL="457200" rtl="0" algn="just">
              <a:lnSpc>
                <a:spcPct val="80000"/>
              </a:lnSpc>
              <a:spcBef>
                <a:spcPts val="400"/>
              </a:spcBef>
              <a:buSzPct val="100000"/>
              <a:buChar char="●"/>
            </a:pPr>
            <a:r>
              <a:rPr lang="en-US" sz="1000"/>
              <a:t>Iran is the fourth largest exporter of oil but it is also one of the world</a:t>
            </a:r>
            <a:r>
              <a:rPr lang="en-US" sz="1000">
                <a:latin typeface="Calibri"/>
                <a:ea typeface="Calibri"/>
                <a:cs typeface="Calibri"/>
                <a:sym typeface="Calibri"/>
              </a:rPr>
              <a:t>’</a:t>
            </a:r>
            <a:r>
              <a:rPr lang="en-US" sz="1000"/>
              <a:t>s greatest importers of gasoline.  Because it lacks the refining capacity to fully serve its population, Iran is forced to buy 40% of its refined gasoline from outside sources.  </a:t>
            </a:r>
          </a:p>
          <a:p>
            <a:pPr indent="-292100" lvl="0" marL="457200" rtl="0" algn="just">
              <a:lnSpc>
                <a:spcPct val="80000"/>
              </a:lnSpc>
              <a:spcBef>
                <a:spcPts val="400"/>
              </a:spcBef>
              <a:buSzPct val="100000"/>
              <a:buChar char="●"/>
            </a:pPr>
            <a:r>
              <a:rPr lang="en-US" sz="1000"/>
              <a:t>Since Iranians became used to paying highly subsidized prices for its gasoline (gas priced at around 35 cents a gallon) the demand rapidly grew.  </a:t>
            </a:r>
          </a:p>
          <a:p>
            <a:pPr indent="-292100" lvl="0" marL="457200" rtl="0" algn="just">
              <a:lnSpc>
                <a:spcPct val="80000"/>
              </a:lnSpc>
              <a:spcBef>
                <a:spcPts val="400"/>
              </a:spcBef>
              <a:buSzPct val="100000"/>
              <a:buChar char="●"/>
            </a:pPr>
            <a:r>
              <a:rPr lang="en-US" sz="1000"/>
              <a:t>In June 2007, the government was forced to begin rationing gasoline and raise prices. </a:t>
            </a:r>
          </a:p>
          <a:p>
            <a:pPr lvl="0" rtl="0" algn="just">
              <a:lnSpc>
                <a:spcPct val="80000"/>
              </a:lnSpc>
              <a:spcBef>
                <a:spcPts val="400"/>
              </a:spcBef>
              <a:buNone/>
            </a:pPr>
            <a:r>
              <a:t/>
            </a:r>
            <a:endParaRPr sz="1000"/>
          </a:p>
          <a:p>
            <a:pPr lvl="0" rtl="0" algn="just">
              <a:lnSpc>
                <a:spcPct val="80000"/>
              </a:lnSpc>
              <a:spcBef>
                <a:spcPts val="400"/>
              </a:spcBef>
              <a:buNone/>
            </a:pPr>
            <a:r>
              <a:rPr b="1" lang="en-US" sz="1000"/>
              <a:t>Nuclear Energy</a:t>
            </a:r>
          </a:p>
          <a:p>
            <a:pPr lvl="0">
              <a:spcBef>
                <a:spcPts val="0"/>
              </a:spcBef>
              <a:buNone/>
            </a:pPr>
            <a:r>
              <a:rPr b="1" lang="en-US" sz="1000"/>
              <a:t>Shift</a:t>
            </a:r>
            <a:r>
              <a:rPr lang="en-US" sz="1000"/>
              <a:t> - Since oil exports account for more than 80% of Iran</a:t>
            </a:r>
            <a:r>
              <a:rPr lang="en-US" sz="1000">
                <a:latin typeface="Calibri"/>
                <a:ea typeface="Calibri"/>
                <a:cs typeface="Calibri"/>
                <a:sym typeface="Calibri"/>
              </a:rPr>
              <a:t>’</a:t>
            </a:r>
            <a:r>
              <a:rPr lang="en-US" sz="1000"/>
              <a:t>s income earned by exports and provides a steady stream of hard currency( which Iran needs to buy international products), the government has been trying to lessen Iranian consumption of the valuable commodity by employing nuclear power for Iran</a:t>
            </a:r>
            <a:r>
              <a:rPr lang="en-US" sz="1000">
                <a:latin typeface="Calibri"/>
                <a:ea typeface="Calibri"/>
                <a:cs typeface="Calibri"/>
                <a:sym typeface="Calibri"/>
              </a:rPr>
              <a:t>’</a:t>
            </a:r>
            <a:r>
              <a:rPr lang="en-US" sz="1000"/>
              <a:t>s energy needs.  Iran is also trying to develop other export products  to less reliance on oil for export income. </a:t>
            </a:r>
          </a:p>
        </p:txBody>
      </p:sp>
      <p:sp>
        <p:nvSpPr>
          <p:cNvPr id="126" name="Shape 1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3" name="Shape 13"/>
        <p:cNvGrpSpPr/>
        <p:nvPr/>
      </p:nvGrpSpPr>
      <p:grpSpPr>
        <a:xfrm>
          <a:off x="0" y="0"/>
          <a:ext cx="0" cy="0"/>
          <a:chOff x="0" y="0"/>
          <a:chExt cx="0" cy="0"/>
        </a:xfrm>
      </p:grpSpPr>
      <p:sp>
        <p:nvSpPr>
          <p:cNvPr id="14" name="Shape 14"/>
          <p:cNvSpPr txBox="1"/>
          <p:nvPr>
            <p:ph type="ctrTitle"/>
          </p:nvPr>
        </p:nvSpPr>
        <p:spPr>
          <a:xfrm>
            <a:off x="311708" y="992766"/>
            <a:ext cx="8520600" cy="2736900"/>
          </a:xfrm>
          <a:prstGeom prst="rect">
            <a:avLst/>
          </a:prstGeom>
        </p:spPr>
        <p:txBody>
          <a:bodyPr anchorCtr="0" anchor="b" bIns="91425" lIns="91425" rIns="91425" tIns="91425"/>
          <a:lstStyle>
            <a:lvl1pPr lvl="0" rtl="0" algn="ctr">
              <a:spcBef>
                <a:spcPts val="0"/>
              </a:spcBef>
              <a:buSzPct val="100000"/>
              <a:defRPr sz="5200"/>
            </a:lvl1pPr>
            <a:lvl2pPr lvl="1" rtl="0" algn="ctr">
              <a:spcBef>
                <a:spcPts val="0"/>
              </a:spcBef>
              <a:buSzPct val="100000"/>
              <a:defRPr sz="5200"/>
            </a:lvl2pPr>
            <a:lvl3pPr lvl="2" rtl="0" algn="ctr">
              <a:spcBef>
                <a:spcPts val="0"/>
              </a:spcBef>
              <a:buSzPct val="100000"/>
              <a:defRPr sz="5200"/>
            </a:lvl3pPr>
            <a:lvl4pPr lvl="3" rtl="0" algn="ctr">
              <a:spcBef>
                <a:spcPts val="0"/>
              </a:spcBef>
              <a:buSzPct val="100000"/>
              <a:defRPr sz="5200"/>
            </a:lvl4pPr>
            <a:lvl5pPr lvl="4" rtl="0" algn="ctr">
              <a:spcBef>
                <a:spcPts val="0"/>
              </a:spcBef>
              <a:buSzPct val="100000"/>
              <a:defRPr sz="5200"/>
            </a:lvl5pPr>
            <a:lvl6pPr lvl="5" rtl="0" algn="ctr">
              <a:spcBef>
                <a:spcPts val="0"/>
              </a:spcBef>
              <a:buSzPct val="100000"/>
              <a:defRPr sz="5200"/>
            </a:lvl6pPr>
            <a:lvl7pPr lvl="6" rtl="0" algn="ctr">
              <a:spcBef>
                <a:spcPts val="0"/>
              </a:spcBef>
              <a:buSzPct val="100000"/>
              <a:defRPr sz="5200"/>
            </a:lvl7pPr>
            <a:lvl8pPr lvl="7" rtl="0" algn="ctr">
              <a:spcBef>
                <a:spcPts val="0"/>
              </a:spcBef>
              <a:buSzPct val="100000"/>
              <a:defRPr sz="5200"/>
            </a:lvl8pPr>
            <a:lvl9pPr lvl="8" rtl="0" algn="ctr">
              <a:spcBef>
                <a:spcPts val="0"/>
              </a:spcBef>
              <a:buSzPct val="100000"/>
              <a:defRPr sz="5200"/>
            </a:lvl9pPr>
          </a:lstStyle>
          <a:p/>
        </p:txBody>
      </p:sp>
      <p:sp>
        <p:nvSpPr>
          <p:cNvPr id="15" name="Shape 15"/>
          <p:cNvSpPr txBox="1"/>
          <p:nvPr>
            <p:ph idx="1" type="subTitle"/>
          </p:nvPr>
        </p:nvSpPr>
        <p:spPr>
          <a:xfrm>
            <a:off x="311700" y="3778833"/>
            <a:ext cx="8520600" cy="1056900"/>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800"/>
            </a:lvl1pPr>
            <a:lvl2pPr lvl="1" rtl="0" algn="ctr">
              <a:lnSpc>
                <a:spcPct val="100000"/>
              </a:lnSpc>
              <a:spcBef>
                <a:spcPts val="0"/>
              </a:spcBef>
              <a:spcAft>
                <a:spcPts val="0"/>
              </a:spcAft>
              <a:buSzPct val="100000"/>
              <a:buNone/>
              <a:defRPr sz="2800"/>
            </a:lvl2pPr>
            <a:lvl3pPr lvl="2" rtl="0" algn="ctr">
              <a:lnSpc>
                <a:spcPct val="100000"/>
              </a:lnSpc>
              <a:spcBef>
                <a:spcPts val="0"/>
              </a:spcBef>
              <a:spcAft>
                <a:spcPts val="0"/>
              </a:spcAft>
              <a:buSzPct val="100000"/>
              <a:buNone/>
              <a:defRPr sz="2800"/>
            </a:lvl3pPr>
            <a:lvl4pPr lvl="3" rtl="0" algn="ctr">
              <a:lnSpc>
                <a:spcPct val="100000"/>
              </a:lnSpc>
              <a:spcBef>
                <a:spcPts val="0"/>
              </a:spcBef>
              <a:spcAft>
                <a:spcPts val="0"/>
              </a:spcAft>
              <a:buSzPct val="100000"/>
              <a:buNone/>
              <a:defRPr sz="2800"/>
            </a:lvl4pPr>
            <a:lvl5pPr lvl="4" rtl="0" algn="ctr">
              <a:lnSpc>
                <a:spcPct val="100000"/>
              </a:lnSpc>
              <a:spcBef>
                <a:spcPts val="0"/>
              </a:spcBef>
              <a:spcAft>
                <a:spcPts val="0"/>
              </a:spcAft>
              <a:buSzPct val="100000"/>
              <a:buNone/>
              <a:defRPr sz="2800"/>
            </a:lvl5pPr>
            <a:lvl6pPr lvl="5" rtl="0" algn="ctr">
              <a:lnSpc>
                <a:spcPct val="100000"/>
              </a:lnSpc>
              <a:spcBef>
                <a:spcPts val="0"/>
              </a:spcBef>
              <a:spcAft>
                <a:spcPts val="0"/>
              </a:spcAft>
              <a:buSzPct val="100000"/>
              <a:buNone/>
              <a:defRPr sz="2800"/>
            </a:lvl6pPr>
            <a:lvl7pPr lvl="6" rtl="0" algn="ctr">
              <a:lnSpc>
                <a:spcPct val="100000"/>
              </a:lnSpc>
              <a:spcBef>
                <a:spcPts val="0"/>
              </a:spcBef>
              <a:spcAft>
                <a:spcPts val="0"/>
              </a:spcAft>
              <a:buSzPct val="100000"/>
              <a:buNone/>
              <a:defRPr sz="2800"/>
            </a:lvl7pPr>
            <a:lvl8pPr lvl="7" rtl="0" algn="ctr">
              <a:lnSpc>
                <a:spcPct val="100000"/>
              </a:lnSpc>
              <a:spcBef>
                <a:spcPts val="0"/>
              </a:spcBef>
              <a:spcAft>
                <a:spcPts val="0"/>
              </a:spcAft>
              <a:buSzPct val="100000"/>
              <a:buNone/>
              <a:defRPr sz="2800"/>
            </a:lvl8pPr>
            <a:lvl9pPr lvl="8" rtl="0" algn="ctr">
              <a:lnSpc>
                <a:spcPct val="100000"/>
              </a:lnSpc>
              <a:spcBef>
                <a:spcPts val="0"/>
              </a:spcBef>
              <a:spcAft>
                <a:spcPts val="0"/>
              </a:spcAft>
              <a:buSzPct val="100000"/>
              <a:buNone/>
              <a:defRPr sz="2800"/>
            </a:lvl9pPr>
          </a:lstStyle>
          <a:p/>
        </p:txBody>
      </p:sp>
      <p:sp>
        <p:nvSpPr>
          <p:cNvPr id="16" name="Shape 16"/>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8" name="Shape 48"/>
        <p:cNvGrpSpPr/>
        <p:nvPr/>
      </p:nvGrpSpPr>
      <p:grpSpPr>
        <a:xfrm>
          <a:off x="0" y="0"/>
          <a:ext cx="0" cy="0"/>
          <a:chOff x="0" y="0"/>
          <a:chExt cx="0" cy="0"/>
        </a:xfrm>
      </p:grpSpPr>
      <p:sp>
        <p:nvSpPr>
          <p:cNvPr id="49" name="Shape 49"/>
          <p:cNvSpPr txBox="1"/>
          <p:nvPr>
            <p:ph type="title"/>
          </p:nvPr>
        </p:nvSpPr>
        <p:spPr>
          <a:xfrm>
            <a:off x="311700" y="1474833"/>
            <a:ext cx="8520600" cy="2618100"/>
          </a:xfrm>
          <a:prstGeom prst="rect">
            <a:avLst/>
          </a:prstGeom>
        </p:spPr>
        <p:txBody>
          <a:bodyPr anchorCtr="0" anchor="b" bIns="91425" lIns="91425" rIns="91425" tIns="91425"/>
          <a:lstStyle>
            <a:lvl1pPr lvl="0" rtl="0" algn="ctr">
              <a:spcBef>
                <a:spcPts val="0"/>
              </a:spcBef>
              <a:buSzPct val="100000"/>
              <a:defRPr sz="12000"/>
            </a:lvl1pPr>
            <a:lvl2pPr lvl="1" rtl="0" algn="ctr">
              <a:spcBef>
                <a:spcPts val="0"/>
              </a:spcBef>
              <a:buSzPct val="100000"/>
              <a:defRPr sz="12000"/>
            </a:lvl2pPr>
            <a:lvl3pPr lvl="2" rtl="0" algn="ctr">
              <a:spcBef>
                <a:spcPts val="0"/>
              </a:spcBef>
              <a:buSzPct val="100000"/>
              <a:defRPr sz="12000"/>
            </a:lvl3pPr>
            <a:lvl4pPr lvl="3" rtl="0" algn="ctr">
              <a:spcBef>
                <a:spcPts val="0"/>
              </a:spcBef>
              <a:buSzPct val="100000"/>
              <a:defRPr sz="12000"/>
            </a:lvl4pPr>
            <a:lvl5pPr lvl="4" rtl="0" algn="ctr">
              <a:spcBef>
                <a:spcPts val="0"/>
              </a:spcBef>
              <a:buSzPct val="100000"/>
              <a:defRPr sz="12000"/>
            </a:lvl5pPr>
            <a:lvl6pPr lvl="5" rtl="0" algn="ctr">
              <a:spcBef>
                <a:spcPts val="0"/>
              </a:spcBef>
              <a:buSzPct val="100000"/>
              <a:defRPr sz="12000"/>
            </a:lvl6pPr>
            <a:lvl7pPr lvl="6" rtl="0" algn="ctr">
              <a:spcBef>
                <a:spcPts val="0"/>
              </a:spcBef>
              <a:buSzPct val="100000"/>
              <a:defRPr sz="12000"/>
            </a:lvl7pPr>
            <a:lvl8pPr lvl="7" rtl="0" algn="ctr">
              <a:spcBef>
                <a:spcPts val="0"/>
              </a:spcBef>
              <a:buSzPct val="100000"/>
              <a:defRPr sz="12000"/>
            </a:lvl8pPr>
            <a:lvl9pPr lvl="8" rtl="0" algn="ctr">
              <a:spcBef>
                <a:spcPts val="0"/>
              </a:spcBef>
              <a:buSzPct val="100000"/>
              <a:defRPr sz="12000"/>
            </a:lvl9pPr>
          </a:lstStyle>
          <a:p/>
        </p:txBody>
      </p:sp>
      <p:sp>
        <p:nvSpPr>
          <p:cNvPr id="50" name="Shape 50"/>
          <p:cNvSpPr txBox="1"/>
          <p:nvPr>
            <p:ph idx="1" type="body"/>
          </p:nvPr>
        </p:nvSpPr>
        <p:spPr>
          <a:xfrm>
            <a:off x="311700" y="4202966"/>
            <a:ext cx="8520600" cy="1734300"/>
          </a:xfrm>
          <a:prstGeom prst="rect">
            <a:avLst/>
          </a:prstGeom>
        </p:spPr>
        <p:txBody>
          <a:bodyPr anchorCtr="0" anchor="t" bIns="91425" lIns="91425" rIns="91425"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51" name="Shape 51"/>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54" name="Shape 54"/>
        <p:cNvGrpSpPr/>
        <p:nvPr/>
      </p:nvGrpSpPr>
      <p:grpSpPr>
        <a:xfrm>
          <a:off x="0" y="0"/>
          <a:ext cx="0" cy="0"/>
          <a:chOff x="0" y="0"/>
          <a:chExt cx="0" cy="0"/>
        </a:xfrm>
      </p:grpSpPr>
      <p:sp>
        <p:nvSpPr>
          <p:cNvPr id="55" name="Shape 55"/>
          <p:cNvSpPr txBox="1"/>
          <p:nvPr>
            <p:ph type="title"/>
          </p:nvPr>
        </p:nvSpPr>
        <p:spPr>
          <a:xfrm>
            <a:off x="301625" y="228600"/>
            <a:ext cx="8534400" cy="758700"/>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0" i="0" sz="3300" u="none" cap="none" strike="noStrike">
                <a:solidFill>
                  <a:srgbClr val="7A9798"/>
                </a:solidFill>
                <a:latin typeface="Georgia"/>
                <a:ea typeface="Georgia"/>
                <a:cs typeface="Georgia"/>
                <a:sym typeface="Georgia"/>
              </a:defRPr>
            </a:lvl1pPr>
            <a:lvl2pPr indent="0" lvl="1" marL="0" marR="0" rtl="0" algn="ctr">
              <a:spcBef>
                <a:spcPts val="0"/>
              </a:spcBef>
              <a:spcAft>
                <a:spcPts val="0"/>
              </a:spcAft>
              <a:buNone/>
              <a:defRPr b="0" i="0" sz="3300" u="none" cap="none" strike="noStrike">
                <a:solidFill>
                  <a:srgbClr val="7B9899"/>
                </a:solidFill>
                <a:latin typeface="Georgia"/>
                <a:ea typeface="Georgia"/>
                <a:cs typeface="Georgia"/>
                <a:sym typeface="Georgia"/>
              </a:defRPr>
            </a:lvl2pPr>
            <a:lvl3pPr indent="0" lvl="2" marL="0" marR="0" rtl="0" algn="ctr">
              <a:spcBef>
                <a:spcPts val="0"/>
              </a:spcBef>
              <a:spcAft>
                <a:spcPts val="0"/>
              </a:spcAft>
              <a:buNone/>
              <a:defRPr b="0" i="0" sz="3300" u="none" cap="none" strike="noStrike">
                <a:solidFill>
                  <a:srgbClr val="7B9899"/>
                </a:solidFill>
                <a:latin typeface="Georgia"/>
                <a:ea typeface="Georgia"/>
                <a:cs typeface="Georgia"/>
                <a:sym typeface="Georgia"/>
              </a:defRPr>
            </a:lvl3pPr>
            <a:lvl4pPr indent="0" lvl="3" marL="0" marR="0" rtl="0" algn="ctr">
              <a:spcBef>
                <a:spcPts val="0"/>
              </a:spcBef>
              <a:spcAft>
                <a:spcPts val="0"/>
              </a:spcAft>
              <a:buNone/>
              <a:defRPr b="0" i="0" sz="3300" u="none" cap="none" strike="noStrike">
                <a:solidFill>
                  <a:srgbClr val="7B9899"/>
                </a:solidFill>
                <a:latin typeface="Georgia"/>
                <a:ea typeface="Georgia"/>
                <a:cs typeface="Georgia"/>
                <a:sym typeface="Georgia"/>
              </a:defRPr>
            </a:lvl4pPr>
            <a:lvl5pPr indent="0" lvl="4" marL="0" marR="0" rtl="0" algn="ctr">
              <a:spcBef>
                <a:spcPts val="0"/>
              </a:spcBef>
              <a:spcAft>
                <a:spcPts val="0"/>
              </a:spcAft>
              <a:buNone/>
              <a:defRPr b="0" i="0" sz="3300" u="none" cap="none" strike="noStrike">
                <a:solidFill>
                  <a:srgbClr val="7B9899"/>
                </a:solidFill>
                <a:latin typeface="Georgia"/>
                <a:ea typeface="Georgia"/>
                <a:cs typeface="Georgia"/>
                <a:sym typeface="Georgia"/>
              </a:defRPr>
            </a:lvl5pPr>
            <a:lvl6pPr indent="0" lvl="5" marL="457200" marR="0" rtl="0" algn="ctr">
              <a:spcBef>
                <a:spcPts val="0"/>
              </a:spcBef>
              <a:spcAft>
                <a:spcPts val="0"/>
              </a:spcAft>
              <a:buNone/>
              <a:defRPr b="0" i="0" sz="3300" u="none" cap="none" strike="noStrike">
                <a:solidFill>
                  <a:srgbClr val="7B9899"/>
                </a:solidFill>
                <a:latin typeface="Georgia"/>
                <a:ea typeface="Georgia"/>
                <a:cs typeface="Georgia"/>
                <a:sym typeface="Georgia"/>
              </a:defRPr>
            </a:lvl6pPr>
            <a:lvl7pPr indent="0" lvl="6" marL="914400" marR="0" rtl="0" algn="ctr">
              <a:spcBef>
                <a:spcPts val="0"/>
              </a:spcBef>
              <a:spcAft>
                <a:spcPts val="0"/>
              </a:spcAft>
              <a:buNone/>
              <a:defRPr b="0" i="0" sz="3300" u="none" cap="none" strike="noStrike">
                <a:solidFill>
                  <a:srgbClr val="7B9899"/>
                </a:solidFill>
                <a:latin typeface="Georgia"/>
                <a:ea typeface="Georgia"/>
                <a:cs typeface="Georgia"/>
                <a:sym typeface="Georgia"/>
              </a:defRPr>
            </a:lvl7pPr>
            <a:lvl8pPr indent="0" lvl="7" marL="1371600" marR="0" rtl="0" algn="ctr">
              <a:spcBef>
                <a:spcPts val="0"/>
              </a:spcBef>
              <a:spcAft>
                <a:spcPts val="0"/>
              </a:spcAft>
              <a:buNone/>
              <a:defRPr b="0" i="0" sz="3300" u="none" cap="none" strike="noStrike">
                <a:solidFill>
                  <a:srgbClr val="7B9899"/>
                </a:solidFill>
                <a:latin typeface="Georgia"/>
                <a:ea typeface="Georgia"/>
                <a:cs typeface="Georgia"/>
                <a:sym typeface="Georgia"/>
              </a:defRPr>
            </a:lvl8pPr>
            <a:lvl9pPr indent="0" lvl="8" marL="1828800" marR="0" rtl="0" algn="ctr">
              <a:spcBef>
                <a:spcPts val="0"/>
              </a:spcBef>
              <a:spcAft>
                <a:spcPts val="0"/>
              </a:spcAft>
              <a:buNone/>
              <a:defRPr b="0" i="0" sz="3300" u="none" cap="none" strike="noStrike">
                <a:solidFill>
                  <a:srgbClr val="7B9899"/>
                </a:solidFill>
                <a:latin typeface="Georgia"/>
                <a:ea typeface="Georgia"/>
                <a:cs typeface="Georgia"/>
                <a:sym typeface="Georgia"/>
              </a:defRPr>
            </a:lvl9pPr>
          </a:lstStyle>
          <a:p/>
        </p:txBody>
      </p:sp>
      <p:sp>
        <p:nvSpPr>
          <p:cNvPr id="56" name="Shape 56"/>
          <p:cNvSpPr txBox="1"/>
          <p:nvPr>
            <p:ph idx="1" type="body"/>
          </p:nvPr>
        </p:nvSpPr>
        <p:spPr>
          <a:xfrm>
            <a:off x="301752" y="1527048"/>
            <a:ext cx="8503800" cy="4572000"/>
          </a:xfrm>
          <a:prstGeom prst="rect">
            <a:avLst/>
          </a:prstGeom>
          <a:noFill/>
          <a:ln>
            <a:noFill/>
          </a:ln>
        </p:spPr>
        <p:txBody>
          <a:bodyPr anchorCtr="0" anchor="t" bIns="91425" lIns="91425" rIns="91425" tIns="91425"/>
          <a:lstStyle>
            <a:lvl1pPr indent="-127317" lvl="0" marL="273050" marR="0" rtl="0" algn="l">
              <a:spcBef>
                <a:spcPts val="540"/>
              </a:spcBef>
              <a:spcAft>
                <a:spcPts val="0"/>
              </a:spcAft>
              <a:buClr>
                <a:schemeClr val="accent1"/>
              </a:buClr>
              <a:buSzPct val="85000"/>
              <a:buFont typeface="Noto Sans Symbols"/>
              <a:buChar char="●"/>
              <a:defRPr b="0" i="0" sz="2700" u="none" cap="none" strike="noStrike">
                <a:solidFill>
                  <a:schemeClr val="dk1"/>
                </a:solidFill>
                <a:latin typeface="Georgia"/>
                <a:ea typeface="Georgia"/>
                <a:cs typeface="Georgia"/>
                <a:sym typeface="Georgia"/>
              </a:defRPr>
            </a:lvl1pPr>
            <a:lvl2pPr indent="-183197" lvl="1" marL="547687" marR="0" rtl="0" algn="l">
              <a:spcBef>
                <a:spcPts val="440"/>
              </a:spcBef>
              <a:spcAft>
                <a:spcPts val="0"/>
              </a:spcAft>
              <a:buClr>
                <a:schemeClr val="accent2"/>
              </a:buClr>
              <a:buSzPct val="70000"/>
              <a:buFont typeface="Noto Sans Symbols"/>
              <a:buChar char="○"/>
              <a:defRPr b="0" i="0" sz="2200" u="none" cap="none" strike="noStrike">
                <a:solidFill>
                  <a:schemeClr val="dk2"/>
                </a:solidFill>
                <a:latin typeface="Georgia"/>
                <a:ea typeface="Georgia"/>
                <a:cs typeface="Georgia"/>
                <a:sym typeface="Georgia"/>
              </a:defRPr>
            </a:lvl2pPr>
            <a:lvl3pPr indent="-142875" lvl="2" marL="822325" marR="0" rtl="0" algn="l">
              <a:spcBef>
                <a:spcPts val="400"/>
              </a:spcBef>
              <a:spcAft>
                <a:spcPts val="0"/>
              </a:spcAft>
              <a:buClr>
                <a:srgbClr val="8CADAE"/>
              </a:buClr>
              <a:buSzPct val="75000"/>
              <a:buFont typeface="Noto Sans Symbols"/>
              <a:buChar char="•"/>
              <a:defRPr b="0" i="0" sz="2000" u="none" cap="none" strike="noStrike">
                <a:solidFill>
                  <a:schemeClr val="dk1"/>
                </a:solidFill>
                <a:latin typeface="Georgia"/>
                <a:ea typeface="Georgia"/>
                <a:cs typeface="Georgia"/>
                <a:sym typeface="Georgia"/>
              </a:defRPr>
            </a:lvl3pPr>
            <a:lvl4pPr indent="-144462" lvl="3" marL="1096962" marR="0" rtl="0" algn="l">
              <a:spcBef>
                <a:spcPts val="400"/>
              </a:spcBef>
              <a:spcAft>
                <a:spcPts val="0"/>
              </a:spcAft>
              <a:buClr>
                <a:srgbClr val="8C7B70"/>
              </a:buClr>
              <a:buSzPct val="70000"/>
              <a:buFont typeface="Noto Sans Symbols"/>
              <a:buChar char="•"/>
              <a:defRPr b="0" i="0" sz="2000" u="none" cap="none" strike="noStrike">
                <a:solidFill>
                  <a:schemeClr val="dk2"/>
                </a:solidFill>
                <a:latin typeface="Georgia"/>
                <a:ea typeface="Georgia"/>
                <a:cs typeface="Georgia"/>
                <a:sym typeface="Georgia"/>
              </a:defRPr>
            </a:lvl4pPr>
            <a:lvl5pPr indent="-114300" lvl="4" marL="1371600" marR="0" rtl="0" algn="l">
              <a:spcBef>
                <a:spcPts val="360"/>
              </a:spcBef>
              <a:spcAft>
                <a:spcPts val="0"/>
              </a:spcAft>
              <a:buClr>
                <a:srgbClr val="8FB08C"/>
              </a:buClr>
              <a:buSzPct val="100000"/>
              <a:buFont typeface="Georgia"/>
              <a:buChar char="•"/>
              <a:defRPr b="0" i="0" sz="18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57" name="Shape 57"/>
          <p:cNvSpPr txBox="1"/>
          <p:nvPr>
            <p:ph idx="10" type="dt"/>
          </p:nvPr>
        </p:nvSpPr>
        <p:spPr>
          <a:xfrm>
            <a:off x="5791200" y="6405562"/>
            <a:ext cx="3044700" cy="365099"/>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None/>
              <a:defRPr b="0" i="0" sz="1400" u="none">
                <a:solidFill>
                  <a:srgbClr val="FFFFFF"/>
                </a:solidFill>
                <a:latin typeface="Georgia"/>
                <a:ea typeface="Georgia"/>
                <a:cs typeface="Georgia"/>
                <a:sym typeface="Georgia"/>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58" name="Shape 58"/>
          <p:cNvSpPr txBox="1"/>
          <p:nvPr>
            <p:ph idx="11" type="ftr"/>
          </p:nvPr>
        </p:nvSpPr>
        <p:spPr>
          <a:xfrm>
            <a:off x="304800" y="6410325"/>
            <a:ext cx="3581400" cy="3666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59" name="Shape 59"/>
          <p:cNvSpPr txBox="1"/>
          <p:nvPr>
            <p:ph idx="12" type="sldNum"/>
          </p:nvPr>
        </p:nvSpPr>
        <p:spPr>
          <a:xfrm>
            <a:off x="4362450" y="1027112"/>
            <a:ext cx="457200" cy="441300"/>
          </a:xfrm>
          <a:prstGeom prst="rect">
            <a:avLst/>
          </a:prstGeom>
          <a:noFill/>
          <a:ln>
            <a:noFill/>
          </a:ln>
        </p:spPr>
        <p:txBody>
          <a:bodyPr anchorCtr="0" anchor="ctr" bIns="45700" lIns="45700" rIns="45700" tIns="45700">
            <a:noAutofit/>
          </a:bodyPr>
          <a:lstStyle/>
          <a:p>
            <a:pPr indent="0" lvl="0" marL="0" marR="0" rtl="0" algn="ctr">
              <a:lnSpc>
                <a:spcPct val="100000"/>
              </a:lnSpc>
              <a:spcBef>
                <a:spcPts val="0"/>
              </a:spcBef>
              <a:spcAft>
                <a:spcPts val="0"/>
              </a:spcAft>
              <a:buClr>
                <a:srgbClr val="7B9899"/>
              </a:buClr>
              <a:buSzPct val="25000"/>
              <a:buFont typeface="Georgia"/>
              <a:buNone/>
            </a:pPr>
            <a:fld id="{00000000-1234-1234-1234-123412341234}" type="slidenum">
              <a:rPr b="0" i="0" lang="en-US" sz="1600" u="none">
                <a:solidFill>
                  <a:srgbClr val="7B9899"/>
                </a:solidFill>
                <a:latin typeface="Georgia"/>
                <a:ea typeface="Georgia"/>
                <a:cs typeface="Georgia"/>
                <a:sym typeface="Georgia"/>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60" name="Shape 60"/>
        <p:cNvGrpSpPr/>
        <p:nvPr/>
      </p:nvGrpSpPr>
      <p:grpSpPr>
        <a:xfrm>
          <a:off x="0" y="0"/>
          <a:ext cx="0" cy="0"/>
          <a:chOff x="0" y="0"/>
          <a:chExt cx="0" cy="0"/>
        </a:xfrm>
      </p:grpSpPr>
      <p:sp>
        <p:nvSpPr>
          <p:cNvPr id="61" name="Shape 61"/>
          <p:cNvSpPr txBox="1"/>
          <p:nvPr>
            <p:ph type="title"/>
          </p:nvPr>
        </p:nvSpPr>
        <p:spPr>
          <a:xfrm>
            <a:off x="301752" y="228600"/>
            <a:ext cx="8534400" cy="759000"/>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0" i="0" sz="3300" u="none" cap="none" strike="noStrike">
                <a:solidFill>
                  <a:srgbClr val="7B9899"/>
                </a:solidFill>
                <a:latin typeface="Georgia"/>
                <a:ea typeface="Georgia"/>
                <a:cs typeface="Georgia"/>
                <a:sym typeface="Georgia"/>
              </a:defRPr>
            </a:lvl1pPr>
            <a:lvl2pPr indent="0" lvl="1" marL="0" marR="0" rtl="0" algn="ctr">
              <a:spcBef>
                <a:spcPts val="0"/>
              </a:spcBef>
              <a:spcAft>
                <a:spcPts val="0"/>
              </a:spcAft>
              <a:buNone/>
              <a:defRPr b="0" i="0" sz="3300" u="none" cap="none" strike="noStrike">
                <a:solidFill>
                  <a:srgbClr val="7B9899"/>
                </a:solidFill>
                <a:latin typeface="Georgia"/>
                <a:ea typeface="Georgia"/>
                <a:cs typeface="Georgia"/>
                <a:sym typeface="Georgia"/>
              </a:defRPr>
            </a:lvl2pPr>
            <a:lvl3pPr indent="0" lvl="2" marL="0" marR="0" rtl="0" algn="ctr">
              <a:spcBef>
                <a:spcPts val="0"/>
              </a:spcBef>
              <a:spcAft>
                <a:spcPts val="0"/>
              </a:spcAft>
              <a:buNone/>
              <a:defRPr b="0" i="0" sz="3300" u="none" cap="none" strike="noStrike">
                <a:solidFill>
                  <a:srgbClr val="7B9899"/>
                </a:solidFill>
                <a:latin typeface="Georgia"/>
                <a:ea typeface="Georgia"/>
                <a:cs typeface="Georgia"/>
                <a:sym typeface="Georgia"/>
              </a:defRPr>
            </a:lvl3pPr>
            <a:lvl4pPr indent="0" lvl="3" marL="0" marR="0" rtl="0" algn="ctr">
              <a:spcBef>
                <a:spcPts val="0"/>
              </a:spcBef>
              <a:spcAft>
                <a:spcPts val="0"/>
              </a:spcAft>
              <a:buNone/>
              <a:defRPr b="0" i="0" sz="3300" u="none" cap="none" strike="noStrike">
                <a:solidFill>
                  <a:srgbClr val="7B9899"/>
                </a:solidFill>
                <a:latin typeface="Georgia"/>
                <a:ea typeface="Georgia"/>
                <a:cs typeface="Georgia"/>
                <a:sym typeface="Georgia"/>
              </a:defRPr>
            </a:lvl4pPr>
            <a:lvl5pPr indent="0" lvl="4" marL="0" marR="0" rtl="0" algn="ctr">
              <a:spcBef>
                <a:spcPts val="0"/>
              </a:spcBef>
              <a:spcAft>
                <a:spcPts val="0"/>
              </a:spcAft>
              <a:buNone/>
              <a:defRPr b="0" i="0" sz="3300" u="none" cap="none" strike="noStrike">
                <a:solidFill>
                  <a:srgbClr val="7B9899"/>
                </a:solidFill>
                <a:latin typeface="Georgia"/>
                <a:ea typeface="Georgia"/>
                <a:cs typeface="Georgia"/>
                <a:sym typeface="Georgia"/>
              </a:defRPr>
            </a:lvl5pPr>
            <a:lvl6pPr indent="0" lvl="5" marL="457200" marR="0" rtl="0" algn="ctr">
              <a:spcBef>
                <a:spcPts val="0"/>
              </a:spcBef>
              <a:spcAft>
                <a:spcPts val="0"/>
              </a:spcAft>
              <a:buNone/>
              <a:defRPr b="0" i="0" sz="3300" u="none" cap="none" strike="noStrike">
                <a:solidFill>
                  <a:srgbClr val="7B9899"/>
                </a:solidFill>
                <a:latin typeface="Georgia"/>
                <a:ea typeface="Georgia"/>
                <a:cs typeface="Georgia"/>
                <a:sym typeface="Georgia"/>
              </a:defRPr>
            </a:lvl6pPr>
            <a:lvl7pPr indent="0" lvl="6" marL="914400" marR="0" rtl="0" algn="ctr">
              <a:spcBef>
                <a:spcPts val="0"/>
              </a:spcBef>
              <a:spcAft>
                <a:spcPts val="0"/>
              </a:spcAft>
              <a:buNone/>
              <a:defRPr b="0" i="0" sz="3300" u="none" cap="none" strike="noStrike">
                <a:solidFill>
                  <a:srgbClr val="7B9899"/>
                </a:solidFill>
                <a:latin typeface="Georgia"/>
                <a:ea typeface="Georgia"/>
                <a:cs typeface="Georgia"/>
                <a:sym typeface="Georgia"/>
              </a:defRPr>
            </a:lvl7pPr>
            <a:lvl8pPr indent="0" lvl="7" marL="1371600" marR="0" rtl="0" algn="ctr">
              <a:spcBef>
                <a:spcPts val="0"/>
              </a:spcBef>
              <a:spcAft>
                <a:spcPts val="0"/>
              </a:spcAft>
              <a:buNone/>
              <a:defRPr b="0" i="0" sz="3300" u="none" cap="none" strike="noStrike">
                <a:solidFill>
                  <a:srgbClr val="7B9899"/>
                </a:solidFill>
                <a:latin typeface="Georgia"/>
                <a:ea typeface="Georgia"/>
                <a:cs typeface="Georgia"/>
                <a:sym typeface="Georgia"/>
              </a:defRPr>
            </a:lvl8pPr>
            <a:lvl9pPr indent="0" lvl="8" marL="1828800" marR="0" rtl="0" algn="ctr">
              <a:spcBef>
                <a:spcPts val="0"/>
              </a:spcBef>
              <a:spcAft>
                <a:spcPts val="0"/>
              </a:spcAft>
              <a:buNone/>
              <a:defRPr b="0" i="0" sz="3300" u="none" cap="none" strike="noStrike">
                <a:solidFill>
                  <a:srgbClr val="7B9899"/>
                </a:solidFill>
                <a:latin typeface="Georgia"/>
                <a:ea typeface="Georgia"/>
                <a:cs typeface="Georgia"/>
                <a:sym typeface="Georgia"/>
              </a:defRPr>
            </a:lvl9pPr>
          </a:lstStyle>
          <a:p/>
        </p:txBody>
      </p:sp>
      <p:sp>
        <p:nvSpPr>
          <p:cNvPr id="62" name="Shape 62"/>
          <p:cNvSpPr txBox="1"/>
          <p:nvPr>
            <p:ph idx="1" type="body"/>
          </p:nvPr>
        </p:nvSpPr>
        <p:spPr>
          <a:xfrm>
            <a:off x="301752" y="1371600"/>
            <a:ext cx="4038600" cy="4681800"/>
          </a:xfrm>
          <a:prstGeom prst="rect">
            <a:avLst/>
          </a:prstGeom>
          <a:noFill/>
          <a:ln>
            <a:noFill/>
          </a:ln>
        </p:spPr>
        <p:txBody>
          <a:bodyPr anchorCtr="0" anchor="t" bIns="91425" lIns="91425" rIns="91425" tIns="91425"/>
          <a:lstStyle>
            <a:lvl1pPr indent="-138112" lvl="0" marL="273050" marR="0" rtl="0" algn="l">
              <a:spcBef>
                <a:spcPts val="500"/>
              </a:spcBef>
              <a:spcAft>
                <a:spcPts val="0"/>
              </a:spcAft>
              <a:buClr>
                <a:schemeClr val="accent1"/>
              </a:buClr>
              <a:buSzPct val="85000"/>
              <a:buFont typeface="Noto Sans Symbols"/>
              <a:buChar char="●"/>
              <a:defRPr b="0" i="0" sz="2500" u="none" cap="none" strike="noStrike">
                <a:solidFill>
                  <a:schemeClr val="dk1"/>
                </a:solidFill>
                <a:latin typeface="Georgia"/>
                <a:ea typeface="Georgia"/>
                <a:cs typeface="Georgia"/>
                <a:sym typeface="Georgia"/>
              </a:defRPr>
            </a:lvl1pPr>
            <a:lvl2pPr indent="-183197" lvl="1" marL="547687" marR="0" rtl="0" algn="l">
              <a:spcBef>
                <a:spcPts val="440"/>
              </a:spcBef>
              <a:spcAft>
                <a:spcPts val="0"/>
              </a:spcAft>
              <a:buClr>
                <a:schemeClr val="accent2"/>
              </a:buClr>
              <a:buSzPct val="70000"/>
              <a:buFont typeface="Noto Sans Symbols"/>
              <a:buChar char="○"/>
              <a:defRPr b="0" i="0" sz="2200" u="none" cap="none" strike="noStrike">
                <a:solidFill>
                  <a:schemeClr val="dk2"/>
                </a:solidFill>
                <a:latin typeface="Georgia"/>
                <a:ea typeface="Georgia"/>
                <a:cs typeface="Georgia"/>
                <a:sym typeface="Georgia"/>
              </a:defRPr>
            </a:lvl2pPr>
            <a:lvl3pPr indent="-142875" lvl="2" marL="822325" marR="0" rtl="0" algn="l">
              <a:spcBef>
                <a:spcPts val="400"/>
              </a:spcBef>
              <a:spcAft>
                <a:spcPts val="0"/>
              </a:spcAft>
              <a:buClr>
                <a:srgbClr val="8CADAE"/>
              </a:buClr>
              <a:buSzPct val="75000"/>
              <a:buFont typeface="Noto Sans Symbols"/>
              <a:buChar char="•"/>
              <a:defRPr b="0" i="0" sz="2000" u="none" cap="none" strike="noStrike">
                <a:solidFill>
                  <a:schemeClr val="dk1"/>
                </a:solidFill>
                <a:latin typeface="Georgia"/>
                <a:ea typeface="Georgia"/>
                <a:cs typeface="Georgia"/>
                <a:sym typeface="Georgia"/>
              </a:defRPr>
            </a:lvl3pPr>
            <a:lvl4pPr indent="-144462" lvl="3" marL="1096962" marR="0" rtl="0" algn="l">
              <a:spcBef>
                <a:spcPts val="400"/>
              </a:spcBef>
              <a:spcAft>
                <a:spcPts val="0"/>
              </a:spcAft>
              <a:buClr>
                <a:srgbClr val="8C7B70"/>
              </a:buClr>
              <a:buSzPct val="70000"/>
              <a:buFont typeface="Noto Sans Symbols"/>
              <a:buChar char="•"/>
              <a:defRPr b="0" i="0" sz="2000" u="none" cap="none" strike="noStrike">
                <a:solidFill>
                  <a:schemeClr val="dk2"/>
                </a:solidFill>
                <a:latin typeface="Georgia"/>
                <a:ea typeface="Georgia"/>
                <a:cs typeface="Georgia"/>
                <a:sym typeface="Georgia"/>
              </a:defRPr>
            </a:lvl4pPr>
            <a:lvl5pPr indent="-114300" lvl="4" marL="1371600" marR="0" rtl="0" algn="l">
              <a:spcBef>
                <a:spcPts val="360"/>
              </a:spcBef>
              <a:spcAft>
                <a:spcPts val="0"/>
              </a:spcAft>
              <a:buClr>
                <a:srgbClr val="8FB08C"/>
              </a:buClr>
              <a:buSzPct val="100000"/>
              <a:buFont typeface="Georgia"/>
              <a:buChar char="•"/>
              <a:defRPr b="0" i="0" sz="18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63" name="Shape 63"/>
          <p:cNvSpPr txBox="1"/>
          <p:nvPr>
            <p:ph idx="2" type="body"/>
          </p:nvPr>
        </p:nvSpPr>
        <p:spPr>
          <a:xfrm>
            <a:off x="4800600" y="1371600"/>
            <a:ext cx="4038600" cy="4681800"/>
          </a:xfrm>
          <a:prstGeom prst="rect">
            <a:avLst/>
          </a:prstGeom>
          <a:noFill/>
          <a:ln>
            <a:noFill/>
          </a:ln>
        </p:spPr>
        <p:txBody>
          <a:bodyPr anchorCtr="0" anchor="t" bIns="91425" lIns="91425" rIns="91425" tIns="91425"/>
          <a:lstStyle>
            <a:lvl1pPr indent="-138112" lvl="0" marL="273050" marR="0" rtl="0" algn="l">
              <a:spcBef>
                <a:spcPts val="500"/>
              </a:spcBef>
              <a:spcAft>
                <a:spcPts val="0"/>
              </a:spcAft>
              <a:buClr>
                <a:schemeClr val="accent1"/>
              </a:buClr>
              <a:buSzPct val="85000"/>
              <a:buFont typeface="Noto Sans Symbols"/>
              <a:buChar char="●"/>
              <a:defRPr b="0" i="0" sz="2500" u="none" cap="none" strike="noStrike">
                <a:solidFill>
                  <a:schemeClr val="dk1"/>
                </a:solidFill>
                <a:latin typeface="Georgia"/>
                <a:ea typeface="Georgia"/>
                <a:cs typeface="Georgia"/>
                <a:sym typeface="Georgia"/>
              </a:defRPr>
            </a:lvl1pPr>
            <a:lvl2pPr indent="-183197" lvl="1" marL="547687" marR="0" rtl="0" algn="l">
              <a:spcBef>
                <a:spcPts val="440"/>
              </a:spcBef>
              <a:spcAft>
                <a:spcPts val="0"/>
              </a:spcAft>
              <a:buClr>
                <a:schemeClr val="accent2"/>
              </a:buClr>
              <a:buSzPct val="70000"/>
              <a:buFont typeface="Noto Sans Symbols"/>
              <a:buChar char="○"/>
              <a:defRPr b="0" i="0" sz="2200" u="none" cap="none" strike="noStrike">
                <a:solidFill>
                  <a:schemeClr val="dk2"/>
                </a:solidFill>
                <a:latin typeface="Georgia"/>
                <a:ea typeface="Georgia"/>
                <a:cs typeface="Georgia"/>
                <a:sym typeface="Georgia"/>
              </a:defRPr>
            </a:lvl2pPr>
            <a:lvl3pPr indent="-142875" lvl="2" marL="822325" marR="0" rtl="0" algn="l">
              <a:spcBef>
                <a:spcPts val="400"/>
              </a:spcBef>
              <a:spcAft>
                <a:spcPts val="0"/>
              </a:spcAft>
              <a:buClr>
                <a:srgbClr val="8CADAE"/>
              </a:buClr>
              <a:buSzPct val="75000"/>
              <a:buFont typeface="Noto Sans Symbols"/>
              <a:buChar char="•"/>
              <a:defRPr b="0" i="0" sz="2000" u="none" cap="none" strike="noStrike">
                <a:solidFill>
                  <a:schemeClr val="dk1"/>
                </a:solidFill>
                <a:latin typeface="Georgia"/>
                <a:ea typeface="Georgia"/>
                <a:cs typeface="Georgia"/>
                <a:sym typeface="Georgia"/>
              </a:defRPr>
            </a:lvl3pPr>
            <a:lvl4pPr indent="-144462" lvl="3" marL="1096962" marR="0" rtl="0" algn="l">
              <a:spcBef>
                <a:spcPts val="400"/>
              </a:spcBef>
              <a:spcAft>
                <a:spcPts val="0"/>
              </a:spcAft>
              <a:buClr>
                <a:srgbClr val="8C7B70"/>
              </a:buClr>
              <a:buSzPct val="70000"/>
              <a:buFont typeface="Noto Sans Symbols"/>
              <a:buChar char="•"/>
              <a:defRPr b="0" i="0" sz="2000" u="none" cap="none" strike="noStrike">
                <a:solidFill>
                  <a:schemeClr val="dk2"/>
                </a:solidFill>
                <a:latin typeface="Georgia"/>
                <a:ea typeface="Georgia"/>
                <a:cs typeface="Georgia"/>
                <a:sym typeface="Georgia"/>
              </a:defRPr>
            </a:lvl4pPr>
            <a:lvl5pPr indent="-114300" lvl="4" marL="1371600" marR="0" rtl="0" algn="l">
              <a:spcBef>
                <a:spcPts val="360"/>
              </a:spcBef>
              <a:spcAft>
                <a:spcPts val="0"/>
              </a:spcAft>
              <a:buClr>
                <a:srgbClr val="8FB08C"/>
              </a:buClr>
              <a:buSzPct val="100000"/>
              <a:buFont typeface="Georgia"/>
              <a:buChar char="•"/>
              <a:defRPr b="0" i="0" sz="18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64" name="Shape 64"/>
          <p:cNvSpPr txBox="1"/>
          <p:nvPr>
            <p:ph idx="10" type="dt"/>
          </p:nvPr>
        </p:nvSpPr>
        <p:spPr>
          <a:xfrm>
            <a:off x="5791200" y="6410325"/>
            <a:ext cx="3044700" cy="365100"/>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None/>
              <a:defRPr b="0" i="0" sz="1400" u="none">
                <a:solidFill>
                  <a:srgbClr val="FFFFFF"/>
                </a:solidFill>
                <a:latin typeface="Georgia"/>
                <a:ea typeface="Georgia"/>
                <a:cs typeface="Georgia"/>
                <a:sym typeface="Georgia"/>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65" name="Shape 65"/>
          <p:cNvSpPr txBox="1"/>
          <p:nvPr>
            <p:ph idx="11" type="ftr"/>
          </p:nvPr>
        </p:nvSpPr>
        <p:spPr>
          <a:xfrm>
            <a:off x="304800" y="6410325"/>
            <a:ext cx="3581400" cy="3666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66" name="Shape 66"/>
          <p:cNvSpPr txBox="1"/>
          <p:nvPr>
            <p:ph idx="12" type="sldNum"/>
          </p:nvPr>
        </p:nvSpPr>
        <p:spPr>
          <a:xfrm>
            <a:off x="4343400" y="1039812"/>
            <a:ext cx="457200" cy="441300"/>
          </a:xfrm>
          <a:prstGeom prst="rect">
            <a:avLst/>
          </a:prstGeom>
          <a:noFill/>
          <a:ln>
            <a:noFill/>
          </a:ln>
        </p:spPr>
        <p:txBody>
          <a:bodyPr anchorCtr="0" anchor="ctr" bIns="45700" lIns="45700" rIns="45700" tIns="45700">
            <a:noAutofit/>
          </a:bodyPr>
          <a:lstStyle/>
          <a:p>
            <a:pPr indent="0" lvl="0" marL="0" marR="0" rtl="0" algn="ctr">
              <a:lnSpc>
                <a:spcPct val="100000"/>
              </a:lnSpc>
              <a:spcBef>
                <a:spcPts val="0"/>
              </a:spcBef>
              <a:spcAft>
                <a:spcPts val="0"/>
              </a:spcAft>
              <a:buClr>
                <a:srgbClr val="7B9899"/>
              </a:buClr>
              <a:buSzPct val="25000"/>
              <a:buFont typeface="Georgia"/>
              <a:buNone/>
            </a:pPr>
            <a:fld id="{00000000-1234-1234-1234-123412341234}" type="slidenum">
              <a:rPr b="0" i="0" lang="en-US" sz="1600" u="none">
                <a:solidFill>
                  <a:srgbClr val="7B9899"/>
                </a:solidFill>
                <a:latin typeface="Georgia"/>
                <a:ea typeface="Georgia"/>
                <a:cs typeface="Georgia"/>
                <a:sym typeface="Georgia"/>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7" name="Shape 17"/>
        <p:cNvGrpSpPr/>
        <p:nvPr/>
      </p:nvGrpSpPr>
      <p:grpSpPr>
        <a:xfrm>
          <a:off x="0" y="0"/>
          <a:ext cx="0" cy="0"/>
          <a:chOff x="0" y="0"/>
          <a:chExt cx="0" cy="0"/>
        </a:xfrm>
      </p:grpSpPr>
      <p:sp>
        <p:nvSpPr>
          <p:cNvPr id="18" name="Shape 18"/>
          <p:cNvSpPr txBox="1"/>
          <p:nvPr>
            <p:ph type="title"/>
          </p:nvPr>
        </p:nvSpPr>
        <p:spPr>
          <a:xfrm>
            <a:off x="311700" y="2867800"/>
            <a:ext cx="8520600" cy="1122300"/>
          </a:xfrm>
          <a:prstGeom prst="rect">
            <a:avLst/>
          </a:prstGeom>
        </p:spPr>
        <p:txBody>
          <a:bodyPr anchorCtr="0" anchor="ctr" bIns="91425" lIns="91425" rIns="91425" tIns="91425"/>
          <a:lstStyle>
            <a:lvl1pPr lvl="0" rtl="0" algn="ctr">
              <a:spcBef>
                <a:spcPts val="0"/>
              </a:spcBef>
              <a:buSzPct val="100000"/>
              <a:defRPr sz="3600"/>
            </a:lvl1pPr>
            <a:lvl2pPr lvl="1" rtl="0" algn="ctr">
              <a:spcBef>
                <a:spcPts val="0"/>
              </a:spcBef>
              <a:buSzPct val="100000"/>
              <a:defRPr sz="3600"/>
            </a:lvl2pPr>
            <a:lvl3pPr lvl="2" rtl="0" algn="ctr">
              <a:spcBef>
                <a:spcPts val="0"/>
              </a:spcBef>
              <a:buSzPct val="100000"/>
              <a:defRPr sz="3600"/>
            </a:lvl3pPr>
            <a:lvl4pPr lvl="3" rtl="0" algn="ctr">
              <a:spcBef>
                <a:spcPts val="0"/>
              </a:spcBef>
              <a:buSzPct val="100000"/>
              <a:defRPr sz="3600"/>
            </a:lvl4pPr>
            <a:lvl5pPr lvl="4" rtl="0" algn="ctr">
              <a:spcBef>
                <a:spcPts val="0"/>
              </a:spcBef>
              <a:buSzPct val="100000"/>
              <a:defRPr sz="3600"/>
            </a:lvl5pPr>
            <a:lvl6pPr lvl="5" rtl="0" algn="ctr">
              <a:spcBef>
                <a:spcPts val="0"/>
              </a:spcBef>
              <a:buSzPct val="100000"/>
              <a:defRPr sz="3600"/>
            </a:lvl6pPr>
            <a:lvl7pPr lvl="6" rtl="0" algn="ctr">
              <a:spcBef>
                <a:spcPts val="0"/>
              </a:spcBef>
              <a:buSzPct val="100000"/>
              <a:defRPr sz="3600"/>
            </a:lvl7pPr>
            <a:lvl8pPr lvl="7" rtl="0" algn="ctr">
              <a:spcBef>
                <a:spcPts val="0"/>
              </a:spcBef>
              <a:buSzPct val="100000"/>
              <a:defRPr sz="3600"/>
            </a:lvl8pPr>
            <a:lvl9pPr lvl="8" rtl="0" algn="ctr">
              <a:spcBef>
                <a:spcPts val="0"/>
              </a:spcBef>
              <a:buSzPct val="100000"/>
              <a:defRPr sz="3600"/>
            </a:lvl9pPr>
          </a:lstStyle>
          <a:p/>
        </p:txBody>
      </p:sp>
      <p:sp>
        <p:nvSpPr>
          <p:cNvPr id="19" name="Shape 19"/>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sp>
        <p:nvSpPr>
          <p:cNvPr id="21" name="Shape 21"/>
          <p:cNvSpPr txBox="1"/>
          <p:nvPr>
            <p:ph type="title"/>
          </p:nvPr>
        </p:nvSpPr>
        <p:spPr>
          <a:xfrm>
            <a:off x="311700" y="593366"/>
            <a:ext cx="8520600" cy="7635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2" name="Shape 22"/>
          <p:cNvSpPr txBox="1"/>
          <p:nvPr>
            <p:ph idx="1" type="body"/>
          </p:nvPr>
        </p:nvSpPr>
        <p:spPr>
          <a:xfrm>
            <a:off x="311700" y="1536633"/>
            <a:ext cx="8520600" cy="45552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3" name="Shape 23"/>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593366"/>
            <a:ext cx="8520600" cy="7635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6" name="Shape 26"/>
          <p:cNvSpPr txBox="1"/>
          <p:nvPr>
            <p:ph idx="1" type="body"/>
          </p:nvPr>
        </p:nvSpPr>
        <p:spPr>
          <a:xfrm>
            <a:off x="311700" y="1536633"/>
            <a:ext cx="3999900" cy="45552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27" name="Shape 27"/>
          <p:cNvSpPr txBox="1"/>
          <p:nvPr>
            <p:ph idx="2" type="body"/>
          </p:nvPr>
        </p:nvSpPr>
        <p:spPr>
          <a:xfrm>
            <a:off x="4832400" y="1536633"/>
            <a:ext cx="3999900" cy="45552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28" name="Shape 28"/>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593366"/>
            <a:ext cx="8520600" cy="7635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1" name="Shape 31"/>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740800"/>
            <a:ext cx="2808000" cy="1007700"/>
          </a:xfrm>
          <a:prstGeom prst="rect">
            <a:avLst/>
          </a:prstGeom>
        </p:spPr>
        <p:txBody>
          <a:bodyPr anchorCtr="0" anchor="b" bIns="91425" lIns="91425" rIns="91425" tIns="91425"/>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34" name="Shape 34"/>
          <p:cNvSpPr txBox="1"/>
          <p:nvPr>
            <p:ph idx="1" type="body"/>
          </p:nvPr>
        </p:nvSpPr>
        <p:spPr>
          <a:xfrm>
            <a:off x="311700" y="1852800"/>
            <a:ext cx="2808000" cy="4239300"/>
          </a:xfrm>
          <a:prstGeom prst="rect">
            <a:avLst/>
          </a:prstGeom>
        </p:spPr>
        <p:txBody>
          <a:bodyPr anchorCtr="0" anchor="t" bIns="91425" lIns="91425" rIns="91425"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35" name="Shape 35"/>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6" name="Shape 36"/>
        <p:cNvGrpSpPr/>
        <p:nvPr/>
      </p:nvGrpSpPr>
      <p:grpSpPr>
        <a:xfrm>
          <a:off x="0" y="0"/>
          <a:ext cx="0" cy="0"/>
          <a:chOff x="0" y="0"/>
          <a:chExt cx="0" cy="0"/>
        </a:xfrm>
      </p:grpSpPr>
      <p:sp>
        <p:nvSpPr>
          <p:cNvPr id="37" name="Shape 37"/>
          <p:cNvSpPr txBox="1"/>
          <p:nvPr>
            <p:ph type="title"/>
          </p:nvPr>
        </p:nvSpPr>
        <p:spPr>
          <a:xfrm>
            <a:off x="490250" y="600200"/>
            <a:ext cx="6367800" cy="5454300"/>
          </a:xfrm>
          <a:prstGeom prst="rect">
            <a:avLst/>
          </a:prstGeom>
        </p:spPr>
        <p:txBody>
          <a:bodyPr anchorCtr="0" anchor="ctr" bIns="91425" lIns="91425" rIns="91425" tIns="91425"/>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p:txBody>
      </p:sp>
      <p:sp>
        <p:nvSpPr>
          <p:cNvPr id="38" name="Shape 38"/>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9" name="Shape 39"/>
        <p:cNvGrpSpPr/>
        <p:nvPr/>
      </p:nvGrpSpPr>
      <p:grpSpPr>
        <a:xfrm>
          <a:off x="0" y="0"/>
          <a:ext cx="0" cy="0"/>
          <a:chOff x="0" y="0"/>
          <a:chExt cx="0" cy="0"/>
        </a:xfrm>
      </p:grpSpPr>
      <p:sp>
        <p:nvSpPr>
          <p:cNvPr id="40" name="Shape 40"/>
          <p:cNvSpPr/>
          <p:nvPr/>
        </p:nvSpPr>
        <p:spPr>
          <a:xfrm>
            <a:off x="4572000" y="33"/>
            <a:ext cx="4572000" cy="68580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41" name="Shape 41"/>
          <p:cNvSpPr txBox="1"/>
          <p:nvPr>
            <p:ph type="title"/>
          </p:nvPr>
        </p:nvSpPr>
        <p:spPr>
          <a:xfrm>
            <a:off x="265500" y="1644233"/>
            <a:ext cx="4045200" cy="1976400"/>
          </a:xfrm>
          <a:prstGeom prst="rect">
            <a:avLst/>
          </a:prstGeom>
        </p:spPr>
        <p:txBody>
          <a:bodyPr anchorCtr="0" anchor="b" bIns="91425" lIns="91425" rIns="91425" tIns="91425"/>
          <a:lstStyle>
            <a:lvl1pPr lvl="0" rtl="0" algn="ctr">
              <a:spcBef>
                <a:spcPts val="0"/>
              </a:spcBef>
              <a:buSzPct val="100000"/>
              <a:defRPr sz="4200"/>
            </a:lvl1pPr>
            <a:lvl2pPr lvl="1" rtl="0" algn="ctr">
              <a:spcBef>
                <a:spcPts val="0"/>
              </a:spcBef>
              <a:buSzPct val="100000"/>
              <a:defRPr sz="4200"/>
            </a:lvl2pPr>
            <a:lvl3pPr lvl="2" rtl="0" algn="ctr">
              <a:spcBef>
                <a:spcPts val="0"/>
              </a:spcBef>
              <a:buSzPct val="100000"/>
              <a:defRPr sz="4200"/>
            </a:lvl3pPr>
            <a:lvl4pPr lvl="3" rtl="0" algn="ctr">
              <a:spcBef>
                <a:spcPts val="0"/>
              </a:spcBef>
              <a:buSzPct val="100000"/>
              <a:defRPr sz="4200"/>
            </a:lvl4pPr>
            <a:lvl5pPr lvl="4" rtl="0" algn="ctr">
              <a:spcBef>
                <a:spcPts val="0"/>
              </a:spcBef>
              <a:buSzPct val="100000"/>
              <a:defRPr sz="4200"/>
            </a:lvl5pPr>
            <a:lvl6pPr lvl="5" rtl="0" algn="ctr">
              <a:spcBef>
                <a:spcPts val="0"/>
              </a:spcBef>
              <a:buSzPct val="100000"/>
              <a:defRPr sz="4200"/>
            </a:lvl6pPr>
            <a:lvl7pPr lvl="6" rtl="0" algn="ctr">
              <a:spcBef>
                <a:spcPts val="0"/>
              </a:spcBef>
              <a:buSzPct val="100000"/>
              <a:defRPr sz="4200"/>
            </a:lvl7pPr>
            <a:lvl8pPr lvl="7" rtl="0" algn="ctr">
              <a:spcBef>
                <a:spcPts val="0"/>
              </a:spcBef>
              <a:buSzPct val="100000"/>
              <a:defRPr sz="4200"/>
            </a:lvl8pPr>
            <a:lvl9pPr lvl="8" rtl="0" algn="ctr">
              <a:spcBef>
                <a:spcPts val="0"/>
              </a:spcBef>
              <a:buSzPct val="100000"/>
              <a:defRPr sz="4200"/>
            </a:lvl9pPr>
          </a:lstStyle>
          <a:p/>
        </p:txBody>
      </p:sp>
      <p:sp>
        <p:nvSpPr>
          <p:cNvPr id="42" name="Shape 42"/>
          <p:cNvSpPr txBox="1"/>
          <p:nvPr>
            <p:ph idx="1" type="subTitle"/>
          </p:nvPr>
        </p:nvSpPr>
        <p:spPr>
          <a:xfrm>
            <a:off x="265500" y="3737433"/>
            <a:ext cx="4045200" cy="1646700"/>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100"/>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965600"/>
            <a:ext cx="3837000" cy="4926900"/>
          </a:xfrm>
          <a:prstGeom prst="rect">
            <a:avLst/>
          </a:prstGeom>
        </p:spPr>
        <p:txBody>
          <a:bodyPr anchorCtr="0" anchor="ctr" bIns="91425" lIns="91425" rIns="91425" tIns="91425"/>
          <a:lstStyle>
            <a:lvl1pPr lvl="0" rtl="0">
              <a:spcBef>
                <a:spcPts val="0"/>
              </a:spcBef>
              <a:buClr>
                <a:schemeClr val="dk1"/>
              </a:buClr>
              <a:defRPr>
                <a:solidFill>
                  <a:schemeClr val="dk1"/>
                </a:solidFill>
              </a:defRPr>
            </a:lvl1pPr>
            <a:lvl2pPr lvl="1" rtl="0">
              <a:spcBef>
                <a:spcPts val="0"/>
              </a:spcBef>
              <a:buClr>
                <a:schemeClr val="dk1"/>
              </a:buClr>
              <a:defRPr>
                <a:solidFill>
                  <a:schemeClr val="dk1"/>
                </a:solidFill>
              </a:defRPr>
            </a:lvl2pPr>
            <a:lvl3pPr lvl="2" rtl="0">
              <a:spcBef>
                <a:spcPts val="0"/>
              </a:spcBef>
              <a:buClr>
                <a:schemeClr val="dk1"/>
              </a:buClr>
              <a:defRPr>
                <a:solidFill>
                  <a:schemeClr val="dk1"/>
                </a:solidFill>
              </a:defRPr>
            </a:lvl3pPr>
            <a:lvl4pPr lvl="3" rtl="0">
              <a:spcBef>
                <a:spcPts val="0"/>
              </a:spcBef>
              <a:buClr>
                <a:schemeClr val="dk1"/>
              </a:buClr>
              <a:defRPr>
                <a:solidFill>
                  <a:schemeClr val="dk1"/>
                </a:solidFill>
              </a:defRPr>
            </a:lvl4pPr>
            <a:lvl5pPr lvl="4" rtl="0">
              <a:spcBef>
                <a:spcPts val="0"/>
              </a:spcBef>
              <a:buClr>
                <a:schemeClr val="dk1"/>
              </a:buClr>
              <a:defRPr>
                <a:solidFill>
                  <a:schemeClr val="dk1"/>
                </a:solidFill>
              </a:defRPr>
            </a:lvl5pPr>
            <a:lvl6pPr lvl="5" rtl="0">
              <a:spcBef>
                <a:spcPts val="0"/>
              </a:spcBef>
              <a:buClr>
                <a:schemeClr val="dk1"/>
              </a:buClr>
              <a:defRPr>
                <a:solidFill>
                  <a:schemeClr val="dk1"/>
                </a:solidFill>
              </a:defRPr>
            </a:lvl6pPr>
            <a:lvl7pPr lvl="6" rtl="0">
              <a:spcBef>
                <a:spcPts val="0"/>
              </a:spcBef>
              <a:buClr>
                <a:schemeClr val="dk1"/>
              </a:buClr>
              <a:defRPr>
                <a:solidFill>
                  <a:schemeClr val="dk1"/>
                </a:solidFill>
              </a:defRPr>
            </a:lvl7pPr>
            <a:lvl8pPr lvl="7" rtl="0">
              <a:spcBef>
                <a:spcPts val="0"/>
              </a:spcBef>
              <a:buClr>
                <a:schemeClr val="dk1"/>
              </a:buClr>
              <a:defRPr>
                <a:solidFill>
                  <a:schemeClr val="dk1"/>
                </a:solidFill>
              </a:defRPr>
            </a:lvl8pPr>
            <a:lvl9pPr lvl="8" rtl="0">
              <a:spcBef>
                <a:spcPts val="0"/>
              </a:spcBef>
              <a:buClr>
                <a:schemeClr val="dk1"/>
              </a:buClr>
              <a:defRPr>
                <a:solidFill>
                  <a:schemeClr val="dk1"/>
                </a:solidFill>
              </a:defRPr>
            </a:lvl9pPr>
          </a:lstStyle>
          <a:p/>
        </p:txBody>
      </p:sp>
      <p:sp>
        <p:nvSpPr>
          <p:cNvPr id="44" name="Shape 44"/>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5640766"/>
            <a:ext cx="5998800" cy="806700"/>
          </a:xfrm>
          <a:prstGeom prst="rect">
            <a:avLst/>
          </a:prstGeom>
        </p:spPr>
        <p:txBody>
          <a:bodyPr anchorCtr="0" anchor="ctr" bIns="91425" lIns="91425" rIns="91425" tIns="91425"/>
          <a:lstStyle>
            <a:lvl1pPr lvl="0" rtl="0">
              <a:lnSpc>
                <a:spcPct val="100000"/>
              </a:lnSpc>
              <a:spcBef>
                <a:spcPts val="0"/>
              </a:spcBef>
              <a:spcAft>
                <a:spcPts val="0"/>
              </a:spcAft>
              <a:buNone/>
              <a:defRPr/>
            </a:lvl1pPr>
          </a:lstStyle>
          <a:p/>
        </p:txBody>
      </p:sp>
      <p:sp>
        <p:nvSpPr>
          <p:cNvPr id="47" name="Shape 47"/>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311700" y="593366"/>
            <a:ext cx="8520600" cy="763500"/>
          </a:xfrm>
          <a:prstGeom prst="rect">
            <a:avLst/>
          </a:prstGeom>
          <a:noFill/>
          <a:ln>
            <a:noFill/>
          </a:ln>
        </p:spPr>
        <p:txBody>
          <a:bodyPr anchorCtr="0" anchor="t" bIns="91425" lIns="91425" rIns="91425" tIns="91425"/>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p:txBody>
      </p:sp>
      <p:sp>
        <p:nvSpPr>
          <p:cNvPr id="11" name="Shape 11"/>
          <p:cNvSpPr txBox="1"/>
          <p:nvPr>
            <p:ph idx="1" type="body"/>
          </p:nvPr>
        </p:nvSpPr>
        <p:spPr>
          <a:xfrm>
            <a:off x="311700" y="1536633"/>
            <a:ext cx="8520600" cy="4555200"/>
          </a:xfrm>
          <a:prstGeom prst="rect">
            <a:avLst/>
          </a:prstGeom>
          <a:noFill/>
          <a:ln>
            <a:noFill/>
          </a:ln>
        </p:spPr>
        <p:txBody>
          <a:bodyPr anchorCtr="0" anchor="t" bIns="91425" lIns="91425" rIns="91425" tIns="91425"/>
          <a:lstStyle>
            <a:lvl1pPr lvl="0" rtl="0">
              <a:lnSpc>
                <a:spcPct val="115000"/>
              </a:lnSpc>
              <a:spcBef>
                <a:spcPts val="0"/>
              </a:spcBef>
              <a:spcAft>
                <a:spcPts val="1600"/>
              </a:spcAft>
              <a:buClr>
                <a:schemeClr val="lt2"/>
              </a:buClr>
              <a:buSzPct val="100000"/>
              <a:defRPr sz="1800">
                <a:solidFill>
                  <a:schemeClr val="lt2"/>
                </a:solidFill>
              </a:defRPr>
            </a:lvl1pPr>
            <a:lvl2pPr lvl="1" rtl="0">
              <a:lnSpc>
                <a:spcPct val="115000"/>
              </a:lnSpc>
              <a:spcBef>
                <a:spcPts val="0"/>
              </a:spcBef>
              <a:spcAft>
                <a:spcPts val="1600"/>
              </a:spcAft>
              <a:buClr>
                <a:schemeClr val="lt2"/>
              </a:buClr>
              <a:defRPr>
                <a:solidFill>
                  <a:schemeClr val="lt2"/>
                </a:solidFill>
              </a:defRPr>
            </a:lvl2pPr>
            <a:lvl3pPr lvl="2" rtl="0">
              <a:lnSpc>
                <a:spcPct val="115000"/>
              </a:lnSpc>
              <a:spcBef>
                <a:spcPts val="0"/>
              </a:spcBef>
              <a:spcAft>
                <a:spcPts val="1600"/>
              </a:spcAft>
              <a:buClr>
                <a:schemeClr val="lt2"/>
              </a:buClr>
              <a:defRPr>
                <a:solidFill>
                  <a:schemeClr val="lt2"/>
                </a:solidFill>
              </a:defRPr>
            </a:lvl3pPr>
            <a:lvl4pPr lvl="3" rtl="0">
              <a:lnSpc>
                <a:spcPct val="115000"/>
              </a:lnSpc>
              <a:spcBef>
                <a:spcPts val="0"/>
              </a:spcBef>
              <a:spcAft>
                <a:spcPts val="1600"/>
              </a:spcAft>
              <a:buClr>
                <a:schemeClr val="lt2"/>
              </a:buClr>
              <a:defRPr>
                <a:solidFill>
                  <a:schemeClr val="lt2"/>
                </a:solidFill>
              </a:defRPr>
            </a:lvl4pPr>
            <a:lvl5pPr lvl="4" rtl="0">
              <a:lnSpc>
                <a:spcPct val="115000"/>
              </a:lnSpc>
              <a:spcBef>
                <a:spcPts val="0"/>
              </a:spcBef>
              <a:spcAft>
                <a:spcPts val="1600"/>
              </a:spcAft>
              <a:buClr>
                <a:schemeClr val="lt2"/>
              </a:buClr>
              <a:defRPr>
                <a:solidFill>
                  <a:schemeClr val="lt2"/>
                </a:solidFill>
              </a:defRPr>
            </a:lvl5pPr>
            <a:lvl6pPr lvl="5" rtl="0">
              <a:lnSpc>
                <a:spcPct val="115000"/>
              </a:lnSpc>
              <a:spcBef>
                <a:spcPts val="0"/>
              </a:spcBef>
              <a:spcAft>
                <a:spcPts val="1600"/>
              </a:spcAft>
              <a:buClr>
                <a:schemeClr val="lt2"/>
              </a:buClr>
              <a:defRPr>
                <a:solidFill>
                  <a:schemeClr val="lt2"/>
                </a:solidFill>
              </a:defRPr>
            </a:lvl6pPr>
            <a:lvl7pPr lvl="6" rtl="0">
              <a:lnSpc>
                <a:spcPct val="115000"/>
              </a:lnSpc>
              <a:spcBef>
                <a:spcPts val="0"/>
              </a:spcBef>
              <a:spcAft>
                <a:spcPts val="1600"/>
              </a:spcAft>
              <a:buClr>
                <a:schemeClr val="lt2"/>
              </a:buClr>
              <a:defRPr>
                <a:solidFill>
                  <a:schemeClr val="lt2"/>
                </a:solidFill>
              </a:defRPr>
            </a:lvl7pPr>
            <a:lvl8pPr lvl="7" rtl="0">
              <a:lnSpc>
                <a:spcPct val="115000"/>
              </a:lnSpc>
              <a:spcBef>
                <a:spcPts val="0"/>
              </a:spcBef>
              <a:spcAft>
                <a:spcPts val="1600"/>
              </a:spcAft>
              <a:buClr>
                <a:schemeClr val="lt2"/>
              </a:buClr>
              <a:defRPr>
                <a:solidFill>
                  <a:schemeClr val="lt2"/>
                </a:solidFill>
              </a:defRPr>
            </a:lvl8pPr>
            <a:lvl9pPr lvl="8" rtl="0">
              <a:lnSpc>
                <a:spcPct val="115000"/>
              </a:lnSpc>
              <a:spcBef>
                <a:spcPts val="0"/>
              </a:spcBef>
              <a:spcAft>
                <a:spcPts val="1600"/>
              </a:spcAft>
              <a:buClr>
                <a:schemeClr val="lt2"/>
              </a:buClr>
              <a:defRPr>
                <a:solidFill>
                  <a:schemeClr val="lt2"/>
                </a:solidFill>
              </a:defRPr>
            </a:lvl9pPr>
          </a:lstStyle>
          <a:p/>
        </p:txBody>
      </p:sp>
      <p:sp>
        <p:nvSpPr>
          <p:cNvPr id="12" name="Shape 12"/>
          <p:cNvSpPr txBox="1"/>
          <p:nvPr>
            <p:ph idx="12" type="sldNum"/>
          </p:nvPr>
        </p:nvSpPr>
        <p:spPr>
          <a:xfrm>
            <a:off x="8472457" y="6217622"/>
            <a:ext cx="548700" cy="5247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US" sz="1000">
                <a:solidFill>
                  <a:schemeClr val="lt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0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8.jpg"/><Relationship Id="rId4" Type="http://schemas.openxmlformats.org/officeDocument/2006/relationships/image" Target="../media/image17.jpg"/><Relationship Id="rId5" Type="http://schemas.openxmlformats.org/officeDocument/2006/relationships/image" Target="../media/image19.jpg"/><Relationship Id="rId6" Type="http://schemas.openxmlformats.org/officeDocument/2006/relationships/image" Target="../media/image21.png"/><Relationship Id="rId7" Type="http://schemas.openxmlformats.org/officeDocument/2006/relationships/image" Target="../media/image22.jpg"/><Relationship Id="rId8"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3.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0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3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32.png"/><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image" Target="../media/image3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 Id="rId3" Type="http://schemas.openxmlformats.org/officeDocument/2006/relationships/image" Target="../media/image3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 Id="rId3" Type="http://schemas.openxmlformats.org/officeDocument/2006/relationships/image" Target="../media/image3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 Id="rId3" Type="http://schemas.openxmlformats.org/officeDocument/2006/relationships/image" Target="../media/image3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 Id="rId3" Type="http://schemas.openxmlformats.org/officeDocument/2006/relationships/image" Target="../media/image35.jpg"/><Relationship Id="rId4" Type="http://schemas.openxmlformats.org/officeDocument/2006/relationships/image" Target="../media/image3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8.xml"/><Relationship Id="rId3" Type="http://schemas.openxmlformats.org/officeDocument/2006/relationships/image" Target="../media/image3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9.xml"/><Relationship Id="rId3" Type="http://schemas.openxmlformats.org/officeDocument/2006/relationships/image" Target="../media/image38.jpg"/><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07.png"/><Relationship Id="rId4" Type="http://schemas.openxmlformats.org/officeDocument/2006/relationships/image" Target="../media/image0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05.jpg"/><Relationship Id="rId4" Type="http://schemas.openxmlformats.org/officeDocument/2006/relationships/image" Target="../media/image0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03.jpg"/><Relationship Id="rId4" Type="http://schemas.openxmlformats.org/officeDocument/2006/relationships/image" Target="../media/image0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06.jpg"/><Relationship Id="rId4" Type="http://schemas.openxmlformats.org/officeDocument/2006/relationships/image" Target="../media/image0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70" name="Shape 70"/>
        <p:cNvGrpSpPr/>
        <p:nvPr/>
      </p:nvGrpSpPr>
      <p:grpSpPr>
        <a:xfrm>
          <a:off x="0" y="0"/>
          <a:ext cx="0" cy="0"/>
          <a:chOff x="0" y="0"/>
          <a:chExt cx="0" cy="0"/>
        </a:xfrm>
      </p:grpSpPr>
      <p:sp>
        <p:nvSpPr>
          <p:cNvPr id="71" name="Shape 71"/>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b="0" i="0" lang="en-US" sz="3300" u="none" cap="none" strike="noStrike">
                <a:solidFill>
                  <a:srgbClr val="000000"/>
                </a:solidFill>
                <a:latin typeface="Georgia"/>
                <a:ea typeface="Georgia"/>
                <a:cs typeface="Georgia"/>
                <a:sym typeface="Georgia"/>
              </a:rPr>
              <a:t>Iran</a:t>
            </a:r>
          </a:p>
        </p:txBody>
      </p:sp>
      <p:pic>
        <p:nvPicPr>
          <p:cNvPr id="72" name="Shape 72"/>
          <p:cNvPicPr preferRelativeResize="0"/>
          <p:nvPr>
            <p:ph idx="1" type="body"/>
          </p:nvPr>
        </p:nvPicPr>
        <p:blipFill rotWithShape="1">
          <a:blip r:embed="rId3">
            <a:alphaModFix/>
          </a:blip>
          <a:srcRect b="14112" l="0" r="0" t="14112"/>
          <a:stretch/>
        </p:blipFill>
        <p:spPr>
          <a:xfrm>
            <a:off x="301625" y="1527175"/>
            <a:ext cx="8504236" cy="457200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136" name="Shape 136"/>
        <p:cNvGrpSpPr/>
        <p:nvPr/>
      </p:nvGrpSpPr>
      <p:grpSpPr>
        <a:xfrm>
          <a:off x="0" y="0"/>
          <a:ext cx="0" cy="0"/>
          <a:chOff x="0" y="0"/>
          <a:chExt cx="0" cy="0"/>
        </a:xfrm>
      </p:grpSpPr>
      <p:sp>
        <p:nvSpPr>
          <p:cNvPr id="137" name="Shape 137"/>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b="0" i="0" lang="en-US" sz="3200" u="none" cap="none" strike="noStrike">
                <a:solidFill>
                  <a:srgbClr val="000000"/>
                </a:solidFill>
                <a:latin typeface="Georgia"/>
                <a:ea typeface="Georgia"/>
                <a:cs typeface="Georgia"/>
                <a:sym typeface="Georgia"/>
              </a:rPr>
              <a:t>Khomeini, Fundamentalism, &amp; Revolution</a:t>
            </a:r>
          </a:p>
        </p:txBody>
      </p:sp>
      <p:sp>
        <p:nvSpPr>
          <p:cNvPr id="138" name="Shape 138"/>
          <p:cNvSpPr txBox="1"/>
          <p:nvPr>
            <p:ph idx="1" type="body"/>
          </p:nvPr>
        </p:nvSpPr>
        <p:spPr>
          <a:xfrm>
            <a:off x="301625" y="1527175"/>
            <a:ext cx="8504236" cy="4572000"/>
          </a:xfrm>
          <a:prstGeom prst="rect">
            <a:avLst/>
          </a:prstGeom>
          <a:noFill/>
          <a:ln>
            <a:noFill/>
          </a:ln>
        </p:spPr>
        <p:txBody>
          <a:bodyPr anchorCtr="0" anchor="t" bIns="45700" lIns="91425" rIns="91425" tIns="45700">
            <a:noAutofit/>
          </a:bodyPr>
          <a:lstStyle/>
          <a:p>
            <a:pPr indent="-273050" lvl="0" marL="273050" marR="0" rtl="0" algn="l">
              <a:lnSpc>
                <a:spcPct val="120000"/>
              </a:lnSpc>
              <a:spcBef>
                <a:spcPts val="0"/>
              </a:spcBef>
              <a:spcAft>
                <a:spcPts val="0"/>
              </a:spcAft>
              <a:buClr>
                <a:schemeClr val="accent1"/>
              </a:buClr>
              <a:buSzPct val="85000"/>
              <a:buFont typeface="Noto Sans Symbols"/>
              <a:buChar char="●"/>
            </a:pPr>
            <a:r>
              <a:rPr b="0" i="0" lang="en-US" sz="2700" u="none" cap="none" strike="noStrike">
                <a:solidFill>
                  <a:schemeClr val="dk1"/>
                </a:solidFill>
                <a:latin typeface="Georgia"/>
                <a:ea typeface="Georgia"/>
                <a:cs typeface="Georgia"/>
                <a:sym typeface="Georgia"/>
              </a:rPr>
              <a:t>Iranian Revolution—overthrow of the shah</a:t>
            </a:r>
          </a:p>
          <a:p>
            <a:pPr indent="-273050" lvl="0" marL="273050" marR="0" rtl="0" algn="l">
              <a:lnSpc>
                <a:spcPct val="120000"/>
              </a:lnSpc>
              <a:spcBef>
                <a:spcPts val="540"/>
              </a:spcBef>
              <a:spcAft>
                <a:spcPts val="0"/>
              </a:spcAft>
              <a:buClr>
                <a:schemeClr val="accent1"/>
              </a:buClr>
              <a:buSzPct val="85000"/>
              <a:buFont typeface="Noto Sans Symbols"/>
              <a:buChar char="●"/>
            </a:pPr>
            <a:r>
              <a:rPr b="0" i="0" lang="en-US" sz="2700" u="none" cap="none" strike="noStrike">
                <a:solidFill>
                  <a:schemeClr val="dk1"/>
                </a:solidFill>
                <a:latin typeface="Georgia"/>
                <a:ea typeface="Georgia"/>
                <a:cs typeface="Georgia"/>
                <a:sym typeface="Georgia"/>
              </a:rPr>
              <a:t>Islamic Revolution—consolidation of clerical power</a:t>
            </a:r>
          </a:p>
          <a:p>
            <a:pPr indent="-273050" lvl="0" marL="273050" marR="0" rtl="0" algn="l">
              <a:lnSpc>
                <a:spcPct val="120000"/>
              </a:lnSpc>
              <a:spcBef>
                <a:spcPts val="540"/>
              </a:spcBef>
              <a:spcAft>
                <a:spcPts val="0"/>
              </a:spcAft>
              <a:buClr>
                <a:schemeClr val="accent1"/>
              </a:buClr>
              <a:buSzPct val="85000"/>
              <a:buFont typeface="Noto Sans Symbols"/>
              <a:buChar char="●"/>
            </a:pPr>
            <a:r>
              <a:rPr b="0" i="0" lang="en-US" sz="2700" u="none" cap="none" strike="noStrike">
                <a:solidFill>
                  <a:schemeClr val="dk1"/>
                </a:solidFill>
                <a:latin typeface="Georgia"/>
                <a:ea typeface="Georgia"/>
                <a:cs typeface="Georgia"/>
                <a:sym typeface="Georgia"/>
              </a:rPr>
              <a:t>Resentment towards elites, US, and the Western world</a:t>
            </a:r>
          </a:p>
          <a:p>
            <a:pPr indent="-273050" lvl="0" marL="273050" marR="0" rtl="0" algn="l">
              <a:lnSpc>
                <a:spcPct val="120000"/>
              </a:lnSpc>
              <a:spcBef>
                <a:spcPts val="540"/>
              </a:spcBef>
              <a:spcAft>
                <a:spcPts val="0"/>
              </a:spcAft>
              <a:buClr>
                <a:schemeClr val="accent1"/>
              </a:buClr>
              <a:buSzPct val="85000"/>
              <a:buFont typeface="Noto Sans Symbols"/>
              <a:buChar char="●"/>
            </a:pPr>
            <a:r>
              <a:rPr b="0" i="1" lang="en-US" sz="2700" u="none" cap="none" strike="noStrike">
                <a:solidFill>
                  <a:schemeClr val="dk1"/>
                </a:solidFill>
                <a:latin typeface="Georgia"/>
                <a:ea typeface="Georgia"/>
                <a:cs typeface="Georgia"/>
                <a:sym typeface="Georgia"/>
              </a:rPr>
              <a:t>Velayat-e faqih </a:t>
            </a:r>
            <a:r>
              <a:rPr b="0" i="0" lang="en-US" sz="2700" u="none" cap="none" strike="noStrike">
                <a:solidFill>
                  <a:schemeClr val="dk1"/>
                </a:solidFill>
                <a:latin typeface="Georgia"/>
                <a:ea typeface="Georgia"/>
                <a:cs typeface="Georgia"/>
                <a:sym typeface="Georgia"/>
              </a:rPr>
              <a:t>(jurist’s guardianship)</a:t>
            </a:r>
          </a:p>
          <a:p>
            <a:pPr lvl="1" marR="0" rtl="0" algn="l">
              <a:lnSpc>
                <a:spcPct val="120000"/>
              </a:lnSpc>
              <a:spcBef>
                <a:spcPts val="540"/>
              </a:spcBef>
              <a:spcAft>
                <a:spcPts val="0"/>
              </a:spcAft>
            </a:pPr>
            <a:r>
              <a:rPr lang="en-US"/>
              <a:t>Monarch was a usurption of Allah’s rule on earth</a:t>
            </a:r>
          </a:p>
          <a:p>
            <a:pPr lvl="1" marR="0" rtl="0" algn="l">
              <a:lnSpc>
                <a:spcPct val="120000"/>
              </a:lnSpc>
              <a:spcBef>
                <a:spcPts val="540"/>
              </a:spcBef>
              <a:spcAft>
                <a:spcPts val="0"/>
              </a:spcAft>
            </a:pPr>
            <a:r>
              <a:rPr lang="en-US"/>
              <a:t>Islamic jurisprudence would be political system established by Muhammad</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142" name="Shape 142"/>
        <p:cNvGrpSpPr/>
        <p:nvPr/>
      </p:nvGrpSpPr>
      <p:grpSpPr>
        <a:xfrm>
          <a:off x="0" y="0"/>
          <a:ext cx="0" cy="0"/>
          <a:chOff x="0" y="0"/>
          <a:chExt cx="0" cy="0"/>
        </a:xfrm>
      </p:grpSpPr>
      <p:sp>
        <p:nvSpPr>
          <p:cNvPr id="143" name="Shape 143"/>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spcBef>
                <a:spcPts val="0"/>
              </a:spcBef>
              <a:spcAft>
                <a:spcPts val="0"/>
              </a:spcAft>
              <a:buSzPct val="25000"/>
              <a:buNone/>
            </a:pPr>
            <a:r>
              <a:t/>
            </a:r>
            <a:endParaRPr b="0" i="0" sz="3300" u="none" cap="none" strike="noStrike">
              <a:solidFill>
                <a:srgbClr val="7A9798"/>
              </a:solidFill>
              <a:latin typeface="Georgia"/>
              <a:ea typeface="Georgia"/>
              <a:cs typeface="Georgia"/>
              <a:sym typeface="Georgia"/>
            </a:endParaRPr>
          </a:p>
        </p:txBody>
      </p:sp>
      <p:pic>
        <p:nvPicPr>
          <p:cNvPr id="144" name="Shape 144"/>
          <p:cNvPicPr preferRelativeResize="0"/>
          <p:nvPr>
            <p:ph idx="1" type="body"/>
          </p:nvPr>
        </p:nvPicPr>
        <p:blipFill rotWithShape="1">
          <a:blip r:embed="rId3">
            <a:alphaModFix/>
          </a:blip>
          <a:srcRect b="0" l="-25143" r="-25143" t="0"/>
          <a:stretch/>
        </p:blipFill>
        <p:spPr>
          <a:xfrm>
            <a:off x="301625" y="1527175"/>
            <a:ext cx="8504236" cy="457200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148" name="Shape 148"/>
        <p:cNvGrpSpPr/>
        <p:nvPr/>
      </p:nvGrpSpPr>
      <p:grpSpPr>
        <a:xfrm>
          <a:off x="0" y="0"/>
          <a:ext cx="0" cy="0"/>
          <a:chOff x="0" y="0"/>
          <a:chExt cx="0" cy="0"/>
        </a:xfrm>
      </p:grpSpPr>
      <p:sp>
        <p:nvSpPr>
          <p:cNvPr id="149" name="Shape 149"/>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b="0" i="0" lang="en-US" sz="3300" u="none" cap="none" strike="noStrike">
                <a:solidFill>
                  <a:srgbClr val="000000"/>
                </a:solidFill>
                <a:latin typeface="Georgia"/>
                <a:ea typeface="Georgia"/>
                <a:cs typeface="Georgia"/>
                <a:sym typeface="Georgia"/>
              </a:rPr>
              <a:t>Khomeini &amp; the Islamic Republic</a:t>
            </a:r>
          </a:p>
        </p:txBody>
      </p:sp>
      <p:sp>
        <p:nvSpPr>
          <p:cNvPr id="150" name="Shape 150"/>
          <p:cNvSpPr txBox="1"/>
          <p:nvPr>
            <p:ph idx="1" type="body"/>
          </p:nvPr>
        </p:nvSpPr>
        <p:spPr>
          <a:xfrm>
            <a:off x="301625" y="1527175"/>
            <a:ext cx="8504236" cy="4572000"/>
          </a:xfrm>
          <a:prstGeom prst="rect">
            <a:avLst/>
          </a:prstGeom>
          <a:noFill/>
          <a:ln>
            <a:noFill/>
          </a:ln>
        </p:spPr>
        <p:txBody>
          <a:bodyPr anchorCtr="0" anchor="t" bIns="45700" lIns="91425" rIns="91425" tIns="45700">
            <a:noAutofit/>
          </a:bodyPr>
          <a:lstStyle/>
          <a:p>
            <a:pPr indent="-273050" lvl="0" marL="273050" marR="0" rtl="0" algn="l">
              <a:lnSpc>
                <a:spcPct val="90000"/>
              </a:lnSpc>
              <a:spcBef>
                <a:spcPts val="0"/>
              </a:spcBef>
              <a:spcAft>
                <a:spcPts val="0"/>
              </a:spcAft>
              <a:buClr>
                <a:schemeClr val="accent1"/>
              </a:buClr>
              <a:buSzPct val="85000"/>
              <a:buFont typeface="Noto Sans Symbols"/>
              <a:buChar char="●"/>
            </a:pPr>
            <a:r>
              <a:rPr b="0" i="0" lang="en-US" sz="2400" u="none" cap="none" strike="noStrike">
                <a:solidFill>
                  <a:schemeClr val="dk1"/>
                </a:solidFill>
                <a:latin typeface="Georgia"/>
                <a:ea typeface="Georgia"/>
                <a:cs typeface="Georgia"/>
                <a:sym typeface="Georgia"/>
              </a:rPr>
              <a:t>Clerics consolidate power</a:t>
            </a:r>
          </a:p>
          <a:p>
            <a:pPr indent="-273050" lvl="0" marL="273050" marR="0" rtl="0" algn="l">
              <a:lnSpc>
                <a:spcPct val="90000"/>
              </a:lnSpc>
              <a:spcBef>
                <a:spcPts val="480"/>
              </a:spcBef>
              <a:spcAft>
                <a:spcPts val="0"/>
              </a:spcAft>
              <a:buClr>
                <a:schemeClr val="accent1"/>
              </a:buClr>
              <a:buSzPct val="85000"/>
              <a:buFont typeface="Noto Sans Symbols"/>
              <a:buChar char="●"/>
            </a:pPr>
            <a:r>
              <a:rPr b="0" i="0" lang="en-US" sz="2400" u="none" cap="none" strike="noStrike">
                <a:solidFill>
                  <a:schemeClr val="dk1"/>
                </a:solidFill>
                <a:latin typeface="Georgia"/>
                <a:ea typeface="Georgia"/>
                <a:cs typeface="Georgia"/>
                <a:sym typeface="Georgia"/>
              </a:rPr>
              <a:t>Popular support for regime high</a:t>
            </a:r>
          </a:p>
          <a:p>
            <a:pPr indent="-280987" lvl="1" marL="547687" marR="0" rtl="0" algn="l">
              <a:lnSpc>
                <a:spcPct val="90000"/>
              </a:lnSpc>
              <a:spcBef>
                <a:spcPts val="400"/>
              </a:spcBef>
              <a:spcAft>
                <a:spcPts val="0"/>
              </a:spcAft>
              <a:buClr>
                <a:schemeClr val="accent2"/>
              </a:buClr>
              <a:buSzPct val="70000"/>
              <a:buFont typeface="Noto Sans Symbols"/>
              <a:buChar char="○"/>
            </a:pPr>
            <a:r>
              <a:rPr b="0" i="0" lang="en-US" sz="2000" u="none" cap="none" strike="noStrike">
                <a:solidFill>
                  <a:schemeClr val="dk1"/>
                </a:solidFill>
                <a:latin typeface="Georgia"/>
                <a:ea typeface="Georgia"/>
                <a:cs typeface="Georgia"/>
                <a:sym typeface="Georgia"/>
              </a:rPr>
              <a:t>World oil prices rise again, allowing for social programs, improvements in medicine &amp; housing</a:t>
            </a:r>
          </a:p>
          <a:p>
            <a:pPr indent="-280987" lvl="1" marL="547687" marR="0" rtl="0" algn="l">
              <a:lnSpc>
                <a:spcPct val="90000"/>
              </a:lnSpc>
              <a:spcBef>
                <a:spcPts val="400"/>
              </a:spcBef>
              <a:spcAft>
                <a:spcPts val="0"/>
              </a:spcAft>
              <a:buClr>
                <a:schemeClr val="accent2"/>
              </a:buClr>
              <a:buSzPct val="70000"/>
              <a:buFont typeface="Noto Sans Symbols"/>
              <a:buChar char="○"/>
            </a:pPr>
            <a:r>
              <a:rPr b="0" i="0" lang="en-US" sz="2000" u="none" cap="none" strike="noStrike">
                <a:solidFill>
                  <a:schemeClr val="dk1"/>
                </a:solidFill>
                <a:latin typeface="Georgia"/>
                <a:ea typeface="Georgia"/>
                <a:cs typeface="Georgia"/>
                <a:sym typeface="Georgia"/>
              </a:rPr>
              <a:t>Iraq invades Iran, people rally around the government</a:t>
            </a:r>
          </a:p>
          <a:p>
            <a:pPr indent="-280987" lvl="1" marL="547687" marR="0" rtl="0" algn="l">
              <a:lnSpc>
                <a:spcPct val="90000"/>
              </a:lnSpc>
              <a:spcBef>
                <a:spcPts val="400"/>
              </a:spcBef>
              <a:spcAft>
                <a:spcPts val="0"/>
              </a:spcAft>
              <a:buClr>
                <a:schemeClr val="accent2"/>
              </a:buClr>
              <a:buSzPct val="70000"/>
              <a:buFont typeface="Noto Sans Symbols"/>
              <a:buChar char="○"/>
            </a:pPr>
            <a:r>
              <a:rPr b="0" i="0" lang="en-US" sz="2000" u="none" cap="none" strike="noStrike">
                <a:solidFill>
                  <a:schemeClr val="dk1"/>
                </a:solidFill>
                <a:latin typeface="Georgia"/>
                <a:ea typeface="Georgia"/>
                <a:cs typeface="Georgia"/>
                <a:sym typeface="Georgia"/>
              </a:rPr>
              <a:t>Charisma of Khomeini inspired faith in the government</a:t>
            </a:r>
          </a:p>
          <a:p>
            <a:pPr indent="-273050" lvl="0" marL="273050" marR="0" rtl="0" algn="l">
              <a:lnSpc>
                <a:spcPct val="90000"/>
              </a:lnSpc>
              <a:spcBef>
                <a:spcPts val="480"/>
              </a:spcBef>
              <a:spcAft>
                <a:spcPts val="0"/>
              </a:spcAft>
              <a:buClr>
                <a:schemeClr val="accent1"/>
              </a:buClr>
              <a:buSzPct val="85000"/>
              <a:buFont typeface="Noto Sans Symbols"/>
              <a:buChar char="●"/>
            </a:pPr>
            <a:r>
              <a:rPr b="0" i="0" lang="en-US" sz="2400" u="none" cap="none" strike="noStrike">
                <a:solidFill>
                  <a:schemeClr val="dk1"/>
                </a:solidFill>
                <a:latin typeface="Georgia"/>
                <a:ea typeface="Georgia"/>
                <a:cs typeface="Georgia"/>
                <a:sym typeface="Georgia"/>
              </a:rPr>
              <a:t>Khomeini dies in 1989, constitution amended</a:t>
            </a:r>
          </a:p>
          <a:p>
            <a:pPr indent="-280987" lvl="1" marL="547687" marR="0" rtl="0" algn="l">
              <a:lnSpc>
                <a:spcPct val="90000"/>
              </a:lnSpc>
              <a:spcBef>
                <a:spcPts val="400"/>
              </a:spcBef>
              <a:spcAft>
                <a:spcPts val="0"/>
              </a:spcAft>
              <a:buClr>
                <a:schemeClr val="accent2"/>
              </a:buClr>
              <a:buSzPct val="70000"/>
              <a:buFont typeface="Noto Sans Symbols"/>
              <a:buChar char="○"/>
            </a:pPr>
            <a:r>
              <a:rPr b="0" i="0" lang="en-US" sz="2000" u="none" cap="none" strike="noStrike">
                <a:solidFill>
                  <a:schemeClr val="dk1"/>
                </a:solidFill>
                <a:latin typeface="Georgia"/>
                <a:ea typeface="Georgia"/>
                <a:cs typeface="Georgia"/>
                <a:sym typeface="Georgia"/>
              </a:rPr>
              <a:t>Ali Khamenei succeeds Khomeini</a:t>
            </a:r>
          </a:p>
          <a:p>
            <a:pPr indent="-280987" lvl="1" marL="547687" marR="0" rtl="0" algn="l">
              <a:lnSpc>
                <a:spcPct val="90000"/>
              </a:lnSpc>
              <a:spcBef>
                <a:spcPts val="400"/>
              </a:spcBef>
              <a:spcAft>
                <a:spcPts val="0"/>
              </a:spcAft>
              <a:buClr>
                <a:schemeClr val="accent2"/>
              </a:buClr>
              <a:buSzPct val="70000"/>
              <a:buFont typeface="Noto Sans Symbols"/>
              <a:buChar char="○"/>
            </a:pPr>
            <a:r>
              <a:rPr b="0" i="0" lang="en-US" sz="2000" u="none" cap="none" strike="noStrike">
                <a:solidFill>
                  <a:schemeClr val="dk1"/>
                </a:solidFill>
                <a:latin typeface="Georgia"/>
                <a:ea typeface="Georgia"/>
                <a:cs typeface="Georgia"/>
                <a:sym typeface="Georgia"/>
              </a:rPr>
              <a:t>Iran/Iraq war ends in 1988, country war-torn</a:t>
            </a:r>
          </a:p>
          <a:p>
            <a:pPr indent="-280987" lvl="1" marL="547687" marR="0" rtl="0" algn="l">
              <a:lnSpc>
                <a:spcPct val="90000"/>
              </a:lnSpc>
              <a:spcBef>
                <a:spcPts val="400"/>
              </a:spcBef>
              <a:spcAft>
                <a:spcPts val="0"/>
              </a:spcAft>
              <a:buClr>
                <a:schemeClr val="accent2"/>
              </a:buClr>
              <a:buSzPct val="70000"/>
              <a:buFont typeface="Noto Sans Symbols"/>
              <a:buChar char="○"/>
            </a:pPr>
            <a:r>
              <a:rPr b="0" i="0" lang="en-US" sz="2000" u="none" cap="none" strike="noStrike">
                <a:solidFill>
                  <a:schemeClr val="dk1"/>
                </a:solidFill>
                <a:latin typeface="Georgia"/>
                <a:ea typeface="Georgia"/>
                <a:cs typeface="Georgia"/>
                <a:sym typeface="Georgia"/>
              </a:rPr>
              <a:t>Oil prices drop in 1990’s</a:t>
            </a:r>
          </a:p>
          <a:p>
            <a:pPr indent="-280987" lvl="1" marL="547687" marR="0" rtl="0" algn="l">
              <a:lnSpc>
                <a:spcPct val="90000"/>
              </a:lnSpc>
              <a:spcBef>
                <a:spcPts val="400"/>
              </a:spcBef>
              <a:spcAft>
                <a:spcPts val="0"/>
              </a:spcAft>
              <a:buClr>
                <a:schemeClr val="accent2"/>
              </a:buClr>
              <a:buSzPct val="70000"/>
              <a:buFont typeface="Noto Sans Symbols"/>
              <a:buChar char="○"/>
            </a:pPr>
            <a:r>
              <a:rPr b="0" i="0" lang="en-US" sz="2000" u="none" cap="none" strike="noStrike">
                <a:solidFill>
                  <a:schemeClr val="dk1"/>
                </a:solidFill>
                <a:latin typeface="Georgia"/>
                <a:ea typeface="Georgia"/>
                <a:cs typeface="Georgia"/>
                <a:sym typeface="Georgia"/>
              </a:rPr>
              <a:t>Population may begin to question authoritarian rule of the clerics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154" name="Shape 154"/>
        <p:cNvGrpSpPr/>
        <p:nvPr/>
      </p:nvGrpSpPr>
      <p:grpSpPr>
        <a:xfrm>
          <a:off x="0" y="0"/>
          <a:ext cx="0" cy="0"/>
          <a:chOff x="0" y="0"/>
          <a:chExt cx="0" cy="0"/>
        </a:xfrm>
      </p:grpSpPr>
      <p:sp>
        <p:nvSpPr>
          <p:cNvPr id="155" name="Shape 155"/>
          <p:cNvSpPr txBox="1"/>
          <p:nvPr>
            <p:ph type="title"/>
          </p:nvPr>
        </p:nvSpPr>
        <p:spPr>
          <a:xfrm>
            <a:off x="-3175" y="-76200"/>
            <a:ext cx="8534400" cy="7587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b="0" i="0" lang="en-US" sz="3300" u="none" cap="none" strike="noStrike">
                <a:solidFill>
                  <a:srgbClr val="000000"/>
                </a:solidFill>
                <a:latin typeface="Georgia"/>
                <a:ea typeface="Georgia"/>
                <a:cs typeface="Georgia"/>
                <a:sym typeface="Georgia"/>
              </a:rPr>
              <a:t>Constitution of 1979</a:t>
            </a:r>
          </a:p>
        </p:txBody>
      </p:sp>
      <p:sp>
        <p:nvSpPr>
          <p:cNvPr id="156" name="Shape 156"/>
          <p:cNvSpPr txBox="1"/>
          <p:nvPr>
            <p:ph idx="1" type="body"/>
          </p:nvPr>
        </p:nvSpPr>
        <p:spPr>
          <a:xfrm>
            <a:off x="301625" y="765175"/>
            <a:ext cx="8504100" cy="4572000"/>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0" i="0" lang="en-US" sz="2700" u="none" cap="none" strike="noStrike">
                <a:solidFill>
                  <a:schemeClr val="dk1"/>
                </a:solidFill>
                <a:latin typeface="Georgia"/>
                <a:ea typeface="Georgia"/>
                <a:cs typeface="Georgia"/>
                <a:sym typeface="Georgia"/>
              </a:rPr>
              <a:t>Mixture of theocracy and democracy</a:t>
            </a:r>
          </a:p>
          <a:p>
            <a:pPr indent="-273050" lvl="0" marL="273050" marR="0" rtl="0" algn="l">
              <a:lnSpc>
                <a:spcPct val="100000"/>
              </a:lnSpc>
              <a:spcBef>
                <a:spcPts val="540"/>
              </a:spcBef>
              <a:spcAft>
                <a:spcPts val="0"/>
              </a:spcAft>
              <a:buClr>
                <a:schemeClr val="accent1"/>
              </a:buClr>
              <a:buSzPct val="85000"/>
              <a:buFont typeface="Noto Sans Symbols"/>
              <a:buChar char="●"/>
            </a:pPr>
            <a:r>
              <a:rPr b="0" i="0" lang="en-US" sz="2700" u="none" cap="none" strike="noStrike">
                <a:solidFill>
                  <a:schemeClr val="dk1"/>
                </a:solidFill>
                <a:latin typeface="Georgia"/>
                <a:ea typeface="Georgia"/>
                <a:cs typeface="Georgia"/>
                <a:sym typeface="Georgia"/>
              </a:rPr>
              <a:t>Preamble reflects importance of religion</a:t>
            </a:r>
          </a:p>
          <a:p>
            <a:pPr indent="-273050" lvl="0" marL="273050" marR="0" rtl="0" algn="l">
              <a:lnSpc>
                <a:spcPct val="100000"/>
              </a:lnSpc>
              <a:spcBef>
                <a:spcPts val="540"/>
              </a:spcBef>
              <a:spcAft>
                <a:spcPts val="0"/>
              </a:spcAft>
              <a:buClr>
                <a:schemeClr val="accent1"/>
              </a:buClr>
              <a:buSzPct val="85000"/>
              <a:buFont typeface="Noto Sans Symbols"/>
              <a:buChar char="●"/>
            </a:pPr>
            <a:r>
              <a:rPr b="0" i="1" lang="en-US" sz="2700" u="none" cap="none" strike="noStrike">
                <a:solidFill>
                  <a:schemeClr val="dk1"/>
                </a:solidFill>
                <a:latin typeface="Georgia"/>
                <a:ea typeface="Georgia"/>
                <a:cs typeface="Georgia"/>
                <a:sym typeface="Georgia"/>
              </a:rPr>
              <a:t>Velayat-e faqih </a:t>
            </a:r>
            <a:r>
              <a:rPr b="0" i="0" lang="en-US" sz="2700" u="none" cap="none" strike="noStrike">
                <a:solidFill>
                  <a:schemeClr val="dk1"/>
                </a:solidFill>
                <a:latin typeface="Georgia"/>
                <a:ea typeface="Georgia"/>
                <a:cs typeface="Georgia"/>
                <a:sym typeface="Georgia"/>
              </a:rPr>
              <a:t>(Jurist’s guardianship)</a:t>
            </a:r>
          </a:p>
          <a:p>
            <a:pPr indent="-273050" lvl="0" marL="273050" marR="0" rtl="0" algn="l">
              <a:lnSpc>
                <a:spcPct val="100000"/>
              </a:lnSpc>
              <a:spcBef>
                <a:spcPts val="540"/>
              </a:spcBef>
              <a:spcAft>
                <a:spcPts val="0"/>
              </a:spcAft>
              <a:buClr>
                <a:schemeClr val="accent1"/>
              </a:buClr>
              <a:buSzPct val="85000"/>
              <a:buFont typeface="Noto Sans Symbols"/>
              <a:buChar char="●"/>
            </a:pPr>
            <a:r>
              <a:rPr b="0" i="0" lang="en-US" sz="2700" u="none" cap="none" strike="noStrike">
                <a:solidFill>
                  <a:schemeClr val="dk1"/>
                </a:solidFill>
                <a:latin typeface="Georgia"/>
                <a:ea typeface="Georgia"/>
                <a:cs typeface="Georgia"/>
                <a:sym typeface="Georgia"/>
              </a:rPr>
              <a:t>Gave broad authority to Khomeini and the clerics</a:t>
            </a:r>
          </a:p>
        </p:txBody>
      </p:sp>
      <p:pic>
        <p:nvPicPr>
          <p:cNvPr id="157" name="Shape 157"/>
          <p:cNvPicPr preferRelativeResize="0"/>
          <p:nvPr/>
        </p:nvPicPr>
        <p:blipFill>
          <a:blip r:embed="rId3">
            <a:alphaModFix/>
          </a:blip>
          <a:stretch>
            <a:fillRect/>
          </a:stretch>
        </p:blipFill>
        <p:spPr>
          <a:xfrm>
            <a:off x="990600" y="2928325"/>
            <a:ext cx="6997400" cy="3666624"/>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161" name="Shape 161"/>
        <p:cNvGrpSpPr/>
        <p:nvPr/>
      </p:nvGrpSpPr>
      <p:grpSpPr>
        <a:xfrm>
          <a:off x="0" y="0"/>
          <a:ext cx="0" cy="0"/>
          <a:chOff x="0" y="0"/>
          <a:chExt cx="0" cy="0"/>
        </a:xfrm>
      </p:grpSpPr>
      <p:sp>
        <p:nvSpPr>
          <p:cNvPr id="162" name="Shape 162"/>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b="0" i="0" lang="en-US" sz="3300" u="none" cap="none" strike="noStrike">
                <a:solidFill>
                  <a:srgbClr val="000000"/>
                </a:solidFill>
                <a:latin typeface="Georgia"/>
                <a:ea typeface="Georgia"/>
                <a:cs typeface="Georgia"/>
                <a:sym typeface="Georgia"/>
              </a:rPr>
              <a:t>Constitutional Amendments of 1989</a:t>
            </a:r>
          </a:p>
        </p:txBody>
      </p:sp>
      <p:sp>
        <p:nvSpPr>
          <p:cNvPr id="163" name="Shape 163"/>
          <p:cNvSpPr txBox="1"/>
          <p:nvPr>
            <p:ph idx="1" type="body"/>
          </p:nvPr>
        </p:nvSpPr>
        <p:spPr>
          <a:xfrm>
            <a:off x="301625" y="1371600"/>
            <a:ext cx="8504236" cy="4727575"/>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0" i="0" lang="en-US" sz="2800" u="none" cap="none" strike="noStrike">
                <a:solidFill>
                  <a:schemeClr val="dk1"/>
                </a:solidFill>
                <a:latin typeface="Georgia"/>
                <a:ea typeface="Georgia"/>
                <a:cs typeface="Georgia"/>
                <a:sym typeface="Georgia"/>
              </a:rPr>
              <a:t>Khomeini died in June 1989</a:t>
            </a:r>
          </a:p>
          <a:p>
            <a:pPr indent="-273050" lvl="0" marL="273050" marR="0" rtl="0" algn="l">
              <a:lnSpc>
                <a:spcPct val="100000"/>
              </a:lnSpc>
              <a:spcBef>
                <a:spcPts val="560"/>
              </a:spcBef>
              <a:spcAft>
                <a:spcPts val="0"/>
              </a:spcAft>
              <a:buClr>
                <a:schemeClr val="accent1"/>
              </a:buClr>
              <a:buSzPct val="85000"/>
              <a:buFont typeface="Noto Sans Symbols"/>
              <a:buChar char="●"/>
            </a:pPr>
            <a:r>
              <a:rPr b="0" i="0" lang="en-US" sz="2800" u="none" cap="none" strike="noStrike">
                <a:solidFill>
                  <a:schemeClr val="dk1"/>
                </a:solidFill>
                <a:latin typeface="Georgia"/>
                <a:ea typeface="Georgia"/>
                <a:cs typeface="Georgia"/>
                <a:sym typeface="Georgia"/>
              </a:rPr>
              <a:t>The council named Ali Khamenei as Khomeini’s successor and made several amendments to the constitution</a:t>
            </a:r>
          </a:p>
          <a:p>
            <a:pPr indent="-238125" lvl="2" marL="822325" marR="0" rtl="0" algn="l">
              <a:lnSpc>
                <a:spcPct val="100000"/>
              </a:lnSpc>
              <a:spcBef>
                <a:spcPts val="320"/>
              </a:spcBef>
              <a:spcAft>
                <a:spcPts val="0"/>
              </a:spcAft>
              <a:buClr>
                <a:srgbClr val="8CADAE"/>
              </a:buClr>
              <a:buSzPct val="75000"/>
              <a:buFont typeface="Noto Sans Symbols"/>
              <a:buNone/>
            </a:pPr>
            <a:r>
              <a:t/>
            </a:r>
            <a:endParaRPr b="0" i="0" sz="1600" u="none" cap="none" strike="noStrike">
              <a:solidFill>
                <a:schemeClr val="dk1"/>
              </a:solidFill>
              <a:latin typeface="Georgia"/>
              <a:ea typeface="Georgia"/>
              <a:cs typeface="Georgia"/>
              <a:sym typeface="Georgia"/>
            </a:endParaRPr>
          </a:p>
          <a:p>
            <a:pPr indent="-273050" lvl="0" marL="273050" marR="0" rtl="0" algn="l">
              <a:spcBef>
                <a:spcPts val="320"/>
              </a:spcBef>
              <a:spcAft>
                <a:spcPts val="0"/>
              </a:spcAft>
              <a:buClr>
                <a:schemeClr val="accent1"/>
              </a:buClr>
              <a:buSzPct val="85000"/>
              <a:buFont typeface="Noto Sans Symbols"/>
              <a:buNone/>
            </a:pPr>
            <a:r>
              <a:t/>
            </a:r>
            <a:endParaRPr b="0" i="0" sz="1600" u="none" cap="none" strike="noStrike">
              <a:solidFill>
                <a:schemeClr val="dk1"/>
              </a:solidFill>
              <a:latin typeface="Georgia"/>
              <a:ea typeface="Georgia"/>
              <a:cs typeface="Georgia"/>
              <a:sym typeface="Georgia"/>
            </a:endParaRPr>
          </a:p>
        </p:txBody>
      </p:sp>
      <p:pic>
        <p:nvPicPr>
          <p:cNvPr id="164" name="Shape 164"/>
          <p:cNvPicPr preferRelativeResize="0"/>
          <p:nvPr/>
        </p:nvPicPr>
        <p:blipFill rotWithShape="1">
          <a:blip r:embed="rId3">
            <a:alphaModFix/>
          </a:blip>
          <a:srcRect b="0" l="0" r="0" t="0"/>
          <a:stretch/>
        </p:blipFill>
        <p:spPr>
          <a:xfrm>
            <a:off x="2743200" y="3581400"/>
            <a:ext cx="3492500" cy="2324099"/>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168" name="Shape 168"/>
        <p:cNvGrpSpPr/>
        <p:nvPr/>
      </p:nvGrpSpPr>
      <p:grpSpPr>
        <a:xfrm>
          <a:off x="0" y="0"/>
          <a:ext cx="0" cy="0"/>
          <a:chOff x="0" y="0"/>
          <a:chExt cx="0" cy="0"/>
        </a:xfrm>
      </p:grpSpPr>
      <p:sp>
        <p:nvSpPr>
          <p:cNvPr id="169" name="Shape 169"/>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b="0" i="0" lang="en-US" sz="3300" u="none" cap="none" strike="noStrike">
                <a:solidFill>
                  <a:srgbClr val="000000"/>
                </a:solidFill>
                <a:latin typeface="Georgia"/>
                <a:ea typeface="Georgia"/>
                <a:cs typeface="Georgia"/>
                <a:sym typeface="Georgia"/>
              </a:rPr>
              <a:t>Amendments of 1989</a:t>
            </a:r>
          </a:p>
        </p:txBody>
      </p:sp>
      <p:sp>
        <p:nvSpPr>
          <p:cNvPr id="170" name="Shape 170"/>
          <p:cNvSpPr txBox="1"/>
          <p:nvPr>
            <p:ph idx="1" type="body"/>
          </p:nvPr>
        </p:nvSpPr>
        <p:spPr>
          <a:xfrm>
            <a:off x="301625" y="993775"/>
            <a:ext cx="8504100" cy="5385000"/>
          </a:xfrm>
          <a:prstGeom prst="rect">
            <a:avLst/>
          </a:prstGeom>
          <a:noFill/>
          <a:ln>
            <a:noFill/>
          </a:ln>
        </p:spPr>
        <p:txBody>
          <a:bodyPr anchorCtr="0" anchor="t" bIns="45700" lIns="91425" rIns="91425" tIns="45700">
            <a:noAutofit/>
          </a:bodyPr>
          <a:lstStyle/>
          <a:p>
            <a:pPr indent="-381000" lvl="0" marL="457200" marR="0" rtl="0" algn="l">
              <a:lnSpc>
                <a:spcPct val="100000"/>
              </a:lnSpc>
              <a:spcBef>
                <a:spcPts val="0"/>
              </a:spcBef>
              <a:spcAft>
                <a:spcPts val="0"/>
              </a:spcAft>
              <a:buClr>
                <a:schemeClr val="dk1"/>
              </a:buClr>
              <a:buSzPct val="100000"/>
              <a:buFont typeface="Georgia"/>
            </a:pPr>
            <a:r>
              <a:rPr i="0" lang="en-US" sz="2400" u="none" cap="none" strike="noStrike">
                <a:solidFill>
                  <a:schemeClr val="dk1"/>
                </a:solidFill>
              </a:rPr>
              <a:t>They eliminated the need for the Supreme Leader to be a </a:t>
            </a:r>
            <a:r>
              <a:rPr i="1" lang="en-US" sz="2400" u="none" cap="none" strike="noStrike">
                <a:solidFill>
                  <a:schemeClr val="dk1"/>
                </a:solidFill>
              </a:rPr>
              <a:t>marja</a:t>
            </a:r>
            <a:r>
              <a:rPr i="0" lang="en-US" sz="2400" u="none" cap="none" strike="noStrike">
                <a:solidFill>
                  <a:schemeClr val="dk1"/>
                </a:solidFill>
              </a:rPr>
              <a:t>, or senior cleric, Khamenei was not a </a:t>
            </a:r>
            <a:r>
              <a:rPr i="1" lang="en-US" sz="2400" u="none" cap="none" strike="noStrike">
                <a:solidFill>
                  <a:schemeClr val="dk1"/>
                </a:solidFill>
              </a:rPr>
              <a:t>marja</a:t>
            </a:r>
          </a:p>
          <a:p>
            <a:pPr indent="-381000" lvl="0" marL="457200" marR="0" rtl="0" algn="l">
              <a:lnSpc>
                <a:spcPct val="100000"/>
              </a:lnSpc>
              <a:spcBef>
                <a:spcPts val="0"/>
              </a:spcBef>
              <a:spcAft>
                <a:spcPts val="0"/>
              </a:spcAft>
              <a:buClr>
                <a:schemeClr val="dk1"/>
              </a:buClr>
              <a:buSzPct val="100000"/>
              <a:buFont typeface="Georgia"/>
            </a:pPr>
            <a:r>
              <a:rPr i="0" lang="en-US" sz="2400" u="none" cap="none" strike="noStrike">
                <a:solidFill>
                  <a:schemeClr val="dk1"/>
                </a:solidFill>
              </a:rPr>
              <a:t>Eliminated the post of Prime Minister</a:t>
            </a:r>
          </a:p>
          <a:p>
            <a:pPr indent="-381000" lvl="0" marL="457200" marR="0" rtl="0" algn="l">
              <a:lnSpc>
                <a:spcPct val="100000"/>
              </a:lnSpc>
              <a:spcBef>
                <a:spcPts val="0"/>
              </a:spcBef>
              <a:spcAft>
                <a:spcPts val="0"/>
              </a:spcAft>
              <a:buClr>
                <a:schemeClr val="dk1"/>
              </a:buClr>
              <a:buSzPct val="100000"/>
              <a:buFont typeface="Georgia"/>
            </a:pPr>
            <a:r>
              <a:rPr i="0" lang="en-US" sz="2400" u="none" cap="none" strike="noStrike">
                <a:solidFill>
                  <a:schemeClr val="dk1"/>
                </a:solidFill>
              </a:rPr>
              <a:t>Created the Supreme National Security Council</a:t>
            </a:r>
          </a:p>
          <a:p>
            <a:pPr indent="-381000" lvl="0" marL="457200" marR="0" rtl="0" algn="l">
              <a:lnSpc>
                <a:spcPct val="100000"/>
              </a:lnSpc>
              <a:spcBef>
                <a:spcPts val="0"/>
              </a:spcBef>
              <a:spcAft>
                <a:spcPts val="0"/>
              </a:spcAft>
              <a:buClr>
                <a:schemeClr val="dk1"/>
              </a:buClr>
              <a:buSzPct val="100000"/>
              <a:buFont typeface="Georgia"/>
            </a:pPr>
            <a:r>
              <a:rPr i="0" lang="en-US" sz="2400" u="none" cap="none" strike="noStrike">
                <a:solidFill>
                  <a:schemeClr val="dk1"/>
                </a:solidFill>
              </a:rPr>
              <a:t>Increased the size of the Assembly of Religious Experts to 86 members</a:t>
            </a:r>
          </a:p>
          <a:p>
            <a:pPr indent="0" lvl="0" marL="0" marR="0" rtl="0" algn="l">
              <a:lnSpc>
                <a:spcPct val="100000"/>
              </a:lnSpc>
              <a:spcBef>
                <a:spcPts val="0"/>
              </a:spcBef>
              <a:spcAft>
                <a:spcPts val="0"/>
              </a:spcAft>
              <a:buNone/>
            </a:pPr>
            <a:r>
              <a:t/>
            </a:r>
            <a:endParaRPr sz="2400"/>
          </a:p>
          <a:p>
            <a:pPr indent="-381000" lvl="0" marL="457200" marR="0" rtl="0" algn="l">
              <a:lnSpc>
                <a:spcPct val="100000"/>
              </a:lnSpc>
              <a:spcBef>
                <a:spcPts val="0"/>
              </a:spcBef>
              <a:spcAft>
                <a:spcPts val="0"/>
              </a:spcAft>
              <a:buClr>
                <a:schemeClr val="dk1"/>
              </a:buClr>
              <a:buSzPct val="100000"/>
              <a:buFont typeface="Georgia"/>
            </a:pPr>
            <a:r>
              <a:rPr i="0" lang="en-US" sz="2400" u="none" cap="none" strike="noStrike">
                <a:solidFill>
                  <a:schemeClr val="dk1"/>
                </a:solidFill>
              </a:rPr>
              <a:t>Gave Assembly of Religious Experts authority to meet once a year &amp; determine if Supreme Leader was “mentally &amp; physically” capable of carrying out their duties</a:t>
            </a:r>
          </a:p>
          <a:p>
            <a:pPr indent="0" lvl="0" marL="0" marR="0" rtl="0" algn="l">
              <a:lnSpc>
                <a:spcPct val="100000"/>
              </a:lnSpc>
              <a:spcBef>
                <a:spcPts val="0"/>
              </a:spcBef>
              <a:spcAft>
                <a:spcPts val="0"/>
              </a:spcAft>
              <a:buNone/>
            </a:pPr>
            <a:r>
              <a:t/>
            </a:r>
            <a:endParaRPr sz="2400"/>
          </a:p>
          <a:p>
            <a:pPr indent="-381000" lvl="0" marL="457200" marR="0" rtl="0" algn="l">
              <a:lnSpc>
                <a:spcPct val="100000"/>
              </a:lnSpc>
              <a:spcBef>
                <a:spcPts val="0"/>
              </a:spcBef>
              <a:spcAft>
                <a:spcPts val="0"/>
              </a:spcAft>
              <a:buClr>
                <a:schemeClr val="dk1"/>
              </a:buClr>
              <a:buSzPct val="100000"/>
              <a:buFont typeface="Georgia"/>
            </a:pPr>
            <a:r>
              <a:rPr i="0" lang="en-US" sz="2400" u="none" cap="none" strike="noStrike">
                <a:solidFill>
                  <a:schemeClr val="dk1"/>
                </a:solidFill>
              </a:rPr>
              <a:t>Made the Expediency Council a permanent institution</a:t>
            </a:r>
          </a:p>
          <a:p>
            <a:pPr indent="0" lvl="0" marL="0" marR="0" rtl="0" algn="l">
              <a:lnSpc>
                <a:spcPct val="100000"/>
              </a:lnSpc>
              <a:spcBef>
                <a:spcPts val="0"/>
              </a:spcBef>
              <a:spcAft>
                <a:spcPts val="0"/>
              </a:spcAft>
              <a:buNone/>
            </a:pPr>
            <a:r>
              <a:t/>
            </a:r>
            <a:endParaRPr sz="2400"/>
          </a:p>
          <a:p>
            <a:pPr indent="-381000" lvl="0" marL="457200" marR="0" rtl="0" algn="l">
              <a:lnSpc>
                <a:spcPct val="100000"/>
              </a:lnSpc>
              <a:spcBef>
                <a:spcPts val="0"/>
              </a:spcBef>
              <a:spcAft>
                <a:spcPts val="0"/>
              </a:spcAft>
              <a:buClr>
                <a:schemeClr val="dk1"/>
              </a:buClr>
              <a:buSzPct val="100000"/>
              <a:buFont typeface="Georgia"/>
            </a:pPr>
            <a:r>
              <a:rPr i="0" lang="en-US" sz="2400" u="none" cap="none" strike="noStrike">
                <a:solidFill>
                  <a:schemeClr val="dk1"/>
                </a:solidFill>
              </a:rPr>
              <a:t>Constitution amendments approved by Iranian voters in national referendum with 97% yes vote on July 28, 1989</a:t>
            </a:r>
          </a:p>
          <a:p>
            <a:pPr indent="-273050" lvl="0" marL="273050" marR="0" rtl="0" algn="l">
              <a:spcBef>
                <a:spcPts val="400"/>
              </a:spcBef>
              <a:spcAft>
                <a:spcPts val="0"/>
              </a:spcAft>
              <a:buClr>
                <a:schemeClr val="accent1"/>
              </a:buClr>
              <a:buSzPct val="85000"/>
              <a:buFont typeface="Noto Sans Symbols"/>
              <a:buNone/>
            </a:pPr>
            <a:r>
              <a:t/>
            </a:r>
            <a:endParaRPr b="1" i="0" sz="2000" u="none" cap="none" strike="noStrike">
              <a:solidFill>
                <a:schemeClr val="dk1"/>
              </a:solidFill>
              <a:latin typeface="Georgia"/>
              <a:ea typeface="Georgia"/>
              <a:cs typeface="Georgia"/>
              <a:sym typeface="Georgia"/>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174" name="Shape 174"/>
        <p:cNvGrpSpPr/>
        <p:nvPr/>
      </p:nvGrpSpPr>
      <p:grpSpPr>
        <a:xfrm>
          <a:off x="0" y="0"/>
          <a:ext cx="0" cy="0"/>
          <a:chOff x="0" y="0"/>
          <a:chExt cx="0" cy="0"/>
        </a:xfrm>
      </p:grpSpPr>
      <p:sp>
        <p:nvSpPr>
          <p:cNvPr id="175" name="Shape 175"/>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b="0" i="0" lang="en-US" sz="3300" u="none" cap="none" strike="noStrike">
                <a:solidFill>
                  <a:srgbClr val="000000"/>
                </a:solidFill>
                <a:latin typeface="Georgia"/>
                <a:ea typeface="Georgia"/>
                <a:cs typeface="Georgia"/>
                <a:sym typeface="Georgia"/>
              </a:rPr>
              <a:t>Religion</a:t>
            </a:r>
          </a:p>
        </p:txBody>
      </p:sp>
      <p:sp>
        <p:nvSpPr>
          <p:cNvPr id="176" name="Shape 176"/>
          <p:cNvSpPr txBox="1"/>
          <p:nvPr>
            <p:ph idx="1" type="body"/>
          </p:nvPr>
        </p:nvSpPr>
        <p:spPr>
          <a:xfrm>
            <a:off x="301625" y="1527175"/>
            <a:ext cx="8504236" cy="4572000"/>
          </a:xfrm>
          <a:prstGeom prst="rect">
            <a:avLst/>
          </a:prstGeom>
          <a:noFill/>
          <a:ln>
            <a:noFill/>
          </a:ln>
        </p:spPr>
        <p:txBody>
          <a:bodyPr anchorCtr="0" anchor="t" bIns="45700" lIns="91425" rIns="91425" tIns="45700">
            <a:noAutofit/>
          </a:bodyPr>
          <a:lstStyle/>
          <a:p>
            <a:pPr indent="-273050" lvl="0" marL="273050" marR="0" rtl="0" algn="l">
              <a:lnSpc>
                <a:spcPct val="90000"/>
              </a:lnSpc>
              <a:spcBef>
                <a:spcPts val="0"/>
              </a:spcBef>
              <a:spcAft>
                <a:spcPts val="0"/>
              </a:spcAft>
              <a:buClr>
                <a:schemeClr val="accent1"/>
              </a:buClr>
              <a:buSzPct val="85000"/>
              <a:buFont typeface="Noto Sans Symbols"/>
              <a:buChar char="●"/>
            </a:pPr>
            <a:r>
              <a:rPr b="0" i="0" lang="en-US" sz="2400" u="none">
                <a:solidFill>
                  <a:schemeClr val="dk1"/>
                </a:solidFill>
                <a:latin typeface="Georgia"/>
                <a:ea typeface="Georgia"/>
                <a:cs typeface="Georgia"/>
                <a:sym typeface="Georgia"/>
              </a:rPr>
              <a:t>89% of Iranians are Shi’a Muslims</a:t>
            </a:r>
          </a:p>
          <a:p>
            <a:pPr indent="-273050" lvl="0" marL="273050" marR="0" rtl="0" algn="l">
              <a:lnSpc>
                <a:spcPct val="90000"/>
              </a:lnSpc>
              <a:spcBef>
                <a:spcPts val="480"/>
              </a:spcBef>
              <a:spcAft>
                <a:spcPts val="0"/>
              </a:spcAft>
              <a:buClr>
                <a:schemeClr val="accent1"/>
              </a:buClr>
              <a:buSzPct val="85000"/>
              <a:buFont typeface="Noto Sans Symbols"/>
              <a:buNone/>
            </a:pPr>
            <a:r>
              <a:t/>
            </a:r>
            <a:endParaRPr b="0" i="0" sz="2400" u="none">
              <a:solidFill>
                <a:schemeClr val="dk1"/>
              </a:solidFill>
              <a:latin typeface="Georgia"/>
              <a:ea typeface="Georgia"/>
              <a:cs typeface="Georgia"/>
              <a:sym typeface="Georgia"/>
            </a:endParaRPr>
          </a:p>
          <a:p>
            <a:pPr indent="-273050" lvl="0" marL="273050" marR="0" rtl="0" algn="l">
              <a:lnSpc>
                <a:spcPct val="90000"/>
              </a:lnSpc>
              <a:spcBef>
                <a:spcPts val="480"/>
              </a:spcBef>
              <a:spcAft>
                <a:spcPts val="0"/>
              </a:spcAft>
              <a:buClr>
                <a:schemeClr val="accent1"/>
              </a:buClr>
              <a:buSzPct val="85000"/>
              <a:buFont typeface="Noto Sans Symbols"/>
              <a:buChar char="●"/>
            </a:pPr>
            <a:r>
              <a:rPr b="0" i="0" lang="en-US" sz="2400" u="none">
                <a:solidFill>
                  <a:schemeClr val="dk1"/>
                </a:solidFill>
                <a:latin typeface="Georgia"/>
                <a:ea typeface="Georgia"/>
                <a:cs typeface="Georgia"/>
                <a:sym typeface="Georgia"/>
              </a:rPr>
              <a:t>10% are Sunni Muslim</a:t>
            </a:r>
          </a:p>
          <a:p>
            <a:pPr indent="-273050" lvl="0" marL="273050" marR="0" rtl="0" algn="l">
              <a:lnSpc>
                <a:spcPct val="90000"/>
              </a:lnSpc>
              <a:spcBef>
                <a:spcPts val="480"/>
              </a:spcBef>
              <a:spcAft>
                <a:spcPts val="0"/>
              </a:spcAft>
              <a:buClr>
                <a:schemeClr val="accent1"/>
              </a:buClr>
              <a:buSzPct val="85000"/>
              <a:buFont typeface="Noto Sans Symbols"/>
              <a:buChar char="●"/>
            </a:pPr>
            <a:r>
              <a:rPr b="0" i="0" lang="en-US" sz="2400" u="none">
                <a:solidFill>
                  <a:schemeClr val="dk1"/>
                </a:solidFill>
                <a:latin typeface="Georgia"/>
                <a:ea typeface="Georgia"/>
                <a:cs typeface="Georgia"/>
                <a:sym typeface="Georgia"/>
              </a:rPr>
              <a:t>1% are combination of Jews, Christians, Zoroastrians, and Baha’i</a:t>
            </a:r>
          </a:p>
          <a:p>
            <a:pPr indent="-280987" lvl="1" marL="547687" marR="0" rtl="0" algn="l">
              <a:lnSpc>
                <a:spcPct val="90000"/>
              </a:lnSpc>
              <a:spcBef>
                <a:spcPts val="400"/>
              </a:spcBef>
              <a:spcAft>
                <a:spcPts val="0"/>
              </a:spcAft>
              <a:buClr>
                <a:schemeClr val="accent2"/>
              </a:buClr>
              <a:buSzPct val="70000"/>
              <a:buFont typeface="Noto Sans Symbols"/>
              <a:buChar char="○"/>
            </a:pPr>
            <a:r>
              <a:rPr b="0" i="0" lang="en-US" sz="2000" u="none" cap="none" strike="noStrike">
                <a:solidFill>
                  <a:srgbClr val="000000"/>
                </a:solidFill>
                <a:latin typeface="Georgia"/>
                <a:ea typeface="Georgia"/>
                <a:cs typeface="Georgia"/>
                <a:sym typeface="Georgia"/>
              </a:rPr>
              <a:t>Constitution recognizes rights of religious minorities, many religious minorities have left country since Islamic Revolution</a:t>
            </a:r>
          </a:p>
          <a:p>
            <a:pPr indent="-280987" lvl="1" marL="547687" marR="0" rtl="0" algn="l">
              <a:lnSpc>
                <a:spcPct val="90000"/>
              </a:lnSpc>
              <a:spcBef>
                <a:spcPts val="400"/>
              </a:spcBef>
              <a:spcAft>
                <a:spcPts val="0"/>
              </a:spcAft>
              <a:buClr>
                <a:schemeClr val="accent2"/>
              </a:buClr>
              <a:buSzPct val="70000"/>
              <a:buFont typeface="Noto Sans Symbols"/>
              <a:buChar char="○"/>
            </a:pPr>
            <a:r>
              <a:rPr b="0" i="0" lang="en-US" sz="2000" u="none" cap="none" strike="noStrike">
                <a:solidFill>
                  <a:srgbClr val="000000"/>
                </a:solidFill>
                <a:latin typeface="Georgia"/>
                <a:ea typeface="Georgia"/>
                <a:cs typeface="Georgia"/>
                <a:sym typeface="Georgia"/>
              </a:rPr>
              <a:t>Baha’i leaders have been executed, imprisoned, tortured, their schools closed and property confiscated</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180" name="Shape 180"/>
        <p:cNvGrpSpPr/>
        <p:nvPr/>
      </p:nvGrpSpPr>
      <p:grpSpPr>
        <a:xfrm>
          <a:off x="0" y="0"/>
          <a:ext cx="0" cy="0"/>
          <a:chOff x="0" y="0"/>
          <a:chExt cx="0" cy="0"/>
        </a:xfrm>
      </p:grpSpPr>
      <p:sp>
        <p:nvSpPr>
          <p:cNvPr id="181" name="Shape 181"/>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spcBef>
                <a:spcPts val="0"/>
              </a:spcBef>
              <a:spcAft>
                <a:spcPts val="0"/>
              </a:spcAft>
              <a:buSzPct val="25000"/>
              <a:buNone/>
            </a:pPr>
            <a:r>
              <a:t/>
            </a:r>
            <a:endParaRPr b="0" i="0" sz="3300" u="none" cap="none" strike="noStrike">
              <a:solidFill>
                <a:srgbClr val="7A9798"/>
              </a:solidFill>
              <a:latin typeface="Georgia"/>
              <a:ea typeface="Georgia"/>
              <a:cs typeface="Georgia"/>
              <a:sym typeface="Georgia"/>
            </a:endParaRPr>
          </a:p>
        </p:txBody>
      </p:sp>
      <p:pic>
        <p:nvPicPr>
          <p:cNvPr id="182" name="Shape 182"/>
          <p:cNvPicPr preferRelativeResize="0"/>
          <p:nvPr>
            <p:ph idx="1" type="body"/>
          </p:nvPr>
        </p:nvPicPr>
        <p:blipFill rotWithShape="1">
          <a:blip r:embed="rId3">
            <a:alphaModFix/>
          </a:blip>
          <a:srcRect b="0" l="-16679" r="-16679" t="0"/>
          <a:stretch/>
        </p:blipFill>
        <p:spPr>
          <a:xfrm>
            <a:off x="301625" y="1527175"/>
            <a:ext cx="8504236" cy="4572000"/>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186" name="Shape 186"/>
        <p:cNvGrpSpPr/>
        <p:nvPr/>
      </p:nvGrpSpPr>
      <p:grpSpPr>
        <a:xfrm>
          <a:off x="0" y="0"/>
          <a:ext cx="0" cy="0"/>
          <a:chOff x="0" y="0"/>
          <a:chExt cx="0" cy="0"/>
        </a:xfrm>
      </p:grpSpPr>
      <p:sp>
        <p:nvSpPr>
          <p:cNvPr id="187" name="Shape 187"/>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b="0" i="0" lang="en-US" sz="3300" u="none" cap="none" strike="noStrike">
                <a:solidFill>
                  <a:srgbClr val="000000"/>
                </a:solidFill>
                <a:latin typeface="Georgia"/>
                <a:ea typeface="Georgia"/>
                <a:cs typeface="Georgia"/>
                <a:sym typeface="Georgia"/>
              </a:rPr>
              <a:t>Political Culture</a:t>
            </a:r>
          </a:p>
        </p:txBody>
      </p:sp>
      <p:sp>
        <p:nvSpPr>
          <p:cNvPr id="188" name="Shape 188"/>
          <p:cNvSpPr txBox="1"/>
          <p:nvPr>
            <p:ph idx="1" type="body"/>
          </p:nvPr>
        </p:nvSpPr>
        <p:spPr>
          <a:xfrm>
            <a:off x="301625" y="1527175"/>
            <a:ext cx="8504236" cy="4572000"/>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1" i="0" lang="en-US" sz="2800" u="none">
                <a:solidFill>
                  <a:schemeClr val="dk1"/>
                </a:solidFill>
                <a:latin typeface="Georgia"/>
                <a:ea typeface="Georgia"/>
                <a:cs typeface="Georgia"/>
                <a:sym typeface="Georgia"/>
              </a:rPr>
              <a:t>Authoritarianism (not totalitarianism)</a:t>
            </a:r>
          </a:p>
          <a:p>
            <a:pPr indent="-273050" lvl="0" marL="273050" marR="0" rtl="0" algn="l">
              <a:lnSpc>
                <a:spcPct val="100000"/>
              </a:lnSpc>
              <a:spcBef>
                <a:spcPts val="560"/>
              </a:spcBef>
              <a:spcAft>
                <a:spcPts val="0"/>
              </a:spcAft>
              <a:buClr>
                <a:schemeClr val="accent1"/>
              </a:buClr>
              <a:buSzPct val="85000"/>
              <a:buFont typeface="Noto Sans Symbols"/>
              <a:buChar char="●"/>
            </a:pPr>
            <a:r>
              <a:rPr b="1" i="0" lang="en-US" sz="2800" u="none">
                <a:solidFill>
                  <a:schemeClr val="dk1"/>
                </a:solidFill>
                <a:latin typeface="Georgia"/>
                <a:ea typeface="Georgia"/>
                <a:cs typeface="Georgia"/>
                <a:sym typeface="Georgia"/>
              </a:rPr>
              <a:t>Union of political &amp; religious authority</a:t>
            </a:r>
          </a:p>
          <a:p>
            <a:pPr indent="-273050" lvl="0" marL="273050" marR="0" rtl="0" algn="l">
              <a:lnSpc>
                <a:spcPct val="100000"/>
              </a:lnSpc>
              <a:spcBef>
                <a:spcPts val="560"/>
              </a:spcBef>
              <a:spcAft>
                <a:spcPts val="0"/>
              </a:spcAft>
              <a:buClr>
                <a:schemeClr val="accent1"/>
              </a:buClr>
              <a:buSzPct val="85000"/>
              <a:buFont typeface="Noto Sans Symbols"/>
              <a:buChar char="●"/>
            </a:pPr>
            <a:r>
              <a:rPr b="1" i="0" lang="en-US" sz="2800" u="none">
                <a:solidFill>
                  <a:schemeClr val="dk1"/>
                </a:solidFill>
                <a:latin typeface="Georgia"/>
                <a:ea typeface="Georgia"/>
                <a:cs typeface="Georgia"/>
                <a:sym typeface="Georgia"/>
              </a:rPr>
              <a:t>Shi’ism &amp; Sharia </a:t>
            </a:r>
          </a:p>
          <a:p>
            <a:pPr indent="-273050" lvl="0" marL="273050" marR="0" rtl="0" algn="l">
              <a:lnSpc>
                <a:spcPct val="100000"/>
              </a:lnSpc>
              <a:spcBef>
                <a:spcPts val="560"/>
              </a:spcBef>
              <a:spcAft>
                <a:spcPts val="0"/>
              </a:spcAft>
              <a:buClr>
                <a:schemeClr val="accent1"/>
              </a:buClr>
              <a:buSzPct val="85000"/>
              <a:buFont typeface="Noto Sans Symbols"/>
              <a:buChar char="●"/>
            </a:pPr>
            <a:r>
              <a:rPr b="1" i="0" lang="en-US" sz="2800" u="none">
                <a:solidFill>
                  <a:schemeClr val="dk1"/>
                </a:solidFill>
                <a:latin typeface="Georgia"/>
                <a:ea typeface="Georgia"/>
                <a:cs typeface="Georgia"/>
                <a:sym typeface="Georgia"/>
              </a:rPr>
              <a:t>Anti-Western sentiment</a:t>
            </a:r>
          </a:p>
          <a:p>
            <a:pPr indent="-273050" lvl="0" marL="273050" marR="0" rtl="0" algn="l">
              <a:lnSpc>
                <a:spcPct val="100000"/>
              </a:lnSpc>
              <a:spcBef>
                <a:spcPts val="560"/>
              </a:spcBef>
              <a:spcAft>
                <a:spcPts val="0"/>
              </a:spcAft>
              <a:buClr>
                <a:schemeClr val="accent1"/>
              </a:buClr>
              <a:buSzPct val="85000"/>
              <a:buFont typeface="Noto Sans Symbols"/>
              <a:buChar char="●"/>
            </a:pPr>
            <a:r>
              <a:rPr b="1" i="0" lang="en-US" sz="2800" u="none">
                <a:solidFill>
                  <a:schemeClr val="dk1"/>
                </a:solidFill>
                <a:latin typeface="Georgia"/>
                <a:ea typeface="Georgia"/>
                <a:cs typeface="Georgia"/>
                <a:sym typeface="Georgia"/>
              </a:rPr>
              <a:t>Nationalism/Influence of Ancient Persia</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192" name="Shape 192"/>
        <p:cNvGrpSpPr/>
        <p:nvPr/>
      </p:nvGrpSpPr>
      <p:grpSpPr>
        <a:xfrm>
          <a:off x="0" y="0"/>
          <a:ext cx="0" cy="0"/>
          <a:chOff x="0" y="0"/>
          <a:chExt cx="0" cy="0"/>
        </a:xfrm>
      </p:grpSpPr>
      <p:sp>
        <p:nvSpPr>
          <p:cNvPr id="193" name="Shape 193"/>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spcBef>
                <a:spcPts val="0"/>
              </a:spcBef>
              <a:spcAft>
                <a:spcPts val="0"/>
              </a:spcAft>
              <a:buSzPct val="25000"/>
              <a:buNone/>
            </a:pPr>
            <a:r>
              <a:t/>
            </a:r>
            <a:endParaRPr b="0" i="0" sz="3300" u="none" cap="none" strike="noStrike">
              <a:solidFill>
                <a:srgbClr val="7A9798"/>
              </a:solidFill>
              <a:latin typeface="Georgia"/>
              <a:ea typeface="Georgia"/>
              <a:cs typeface="Georgia"/>
              <a:sym typeface="Georgia"/>
            </a:endParaRPr>
          </a:p>
        </p:txBody>
      </p:sp>
      <p:pic>
        <p:nvPicPr>
          <p:cNvPr id="194" name="Shape 194"/>
          <p:cNvPicPr preferRelativeResize="0"/>
          <p:nvPr>
            <p:ph idx="1" type="body"/>
          </p:nvPr>
        </p:nvPicPr>
        <p:blipFill rotWithShape="1">
          <a:blip r:embed="rId3">
            <a:alphaModFix/>
          </a:blip>
          <a:srcRect b="0" l="-11886" r="-11886" t="0"/>
          <a:stretch/>
        </p:blipFill>
        <p:spPr>
          <a:xfrm>
            <a:off x="301625" y="1527175"/>
            <a:ext cx="8504236" cy="457200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D9D9D9"/>
        </a:solidFill>
      </p:bgPr>
    </p:bg>
    <p:spTree>
      <p:nvGrpSpPr>
        <p:cNvPr id="77" name="Shape 77"/>
        <p:cNvGrpSpPr/>
        <p:nvPr/>
      </p:nvGrpSpPr>
      <p:grpSpPr>
        <a:xfrm>
          <a:off x="0" y="0"/>
          <a:ext cx="0" cy="0"/>
          <a:chOff x="0" y="0"/>
          <a:chExt cx="0" cy="0"/>
        </a:xfrm>
      </p:grpSpPr>
      <p:sp>
        <p:nvSpPr>
          <p:cNvPr id="78" name="Shape 78"/>
          <p:cNvSpPr txBox="1"/>
          <p:nvPr>
            <p:ph type="title"/>
          </p:nvPr>
        </p:nvSpPr>
        <p:spPr>
          <a:xfrm>
            <a:off x="301625" y="228600"/>
            <a:ext cx="8534400" cy="758700"/>
          </a:xfrm>
          <a:prstGeom prst="rect">
            <a:avLst/>
          </a:prstGeom>
        </p:spPr>
        <p:txBody>
          <a:bodyPr anchorCtr="0" anchor="b" bIns="91425" lIns="91425" rIns="91425" tIns="91425">
            <a:noAutofit/>
          </a:bodyPr>
          <a:lstStyle/>
          <a:p>
            <a:pPr lvl="0">
              <a:spcBef>
                <a:spcPts val="0"/>
              </a:spcBef>
              <a:buNone/>
            </a:pPr>
            <a:r>
              <a:t/>
            </a:r>
            <a:endParaRPr/>
          </a:p>
        </p:txBody>
      </p:sp>
      <p:sp>
        <p:nvSpPr>
          <p:cNvPr id="79" name="Shape 79"/>
          <p:cNvSpPr txBox="1"/>
          <p:nvPr>
            <p:ph idx="1" type="body"/>
          </p:nvPr>
        </p:nvSpPr>
        <p:spPr>
          <a:xfrm>
            <a:off x="301752" y="1527048"/>
            <a:ext cx="8503800" cy="4572000"/>
          </a:xfrm>
          <a:prstGeom prst="rect">
            <a:avLst/>
          </a:prstGeom>
        </p:spPr>
        <p:txBody>
          <a:bodyPr anchorCtr="0" anchor="t" bIns="91425" lIns="91425" rIns="91425" tIns="91425">
            <a:noAutofit/>
          </a:bodyPr>
          <a:lstStyle/>
          <a:p>
            <a:pPr lvl="0">
              <a:spcBef>
                <a:spcPts val="0"/>
              </a:spcBef>
              <a:buNone/>
            </a:pPr>
            <a:r>
              <a:t/>
            </a:r>
            <a:endParaRPr/>
          </a:p>
        </p:txBody>
      </p:sp>
      <p:pic>
        <p:nvPicPr>
          <p:cNvPr id="80" name="Shape 80"/>
          <p:cNvPicPr preferRelativeResize="0"/>
          <p:nvPr/>
        </p:nvPicPr>
        <p:blipFill>
          <a:blip r:embed="rId3">
            <a:alphaModFix/>
          </a:blip>
          <a:stretch>
            <a:fillRect/>
          </a:stretch>
        </p:blipFill>
        <p:spPr>
          <a:xfrm>
            <a:off x="1168974" y="323174"/>
            <a:ext cx="6835050" cy="6238125"/>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198" name="Shape 198"/>
        <p:cNvGrpSpPr/>
        <p:nvPr/>
      </p:nvGrpSpPr>
      <p:grpSpPr>
        <a:xfrm>
          <a:off x="0" y="0"/>
          <a:ext cx="0" cy="0"/>
          <a:chOff x="0" y="0"/>
          <a:chExt cx="0" cy="0"/>
        </a:xfrm>
      </p:grpSpPr>
      <p:sp>
        <p:nvSpPr>
          <p:cNvPr id="199" name="Shape 199"/>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b="0" i="0" lang="en-US" sz="3300" u="none" cap="none" strike="noStrike">
                <a:solidFill>
                  <a:srgbClr val="000000"/>
                </a:solidFill>
                <a:latin typeface="Georgia"/>
                <a:ea typeface="Georgia"/>
                <a:cs typeface="Georgia"/>
                <a:sym typeface="Georgia"/>
              </a:rPr>
              <a:t>Women &amp; the Political System</a:t>
            </a:r>
          </a:p>
        </p:txBody>
      </p:sp>
      <p:sp>
        <p:nvSpPr>
          <p:cNvPr id="200" name="Shape 200"/>
          <p:cNvSpPr txBox="1"/>
          <p:nvPr>
            <p:ph idx="1" type="body"/>
          </p:nvPr>
        </p:nvSpPr>
        <p:spPr>
          <a:xfrm>
            <a:off x="177850" y="1143000"/>
            <a:ext cx="8658300" cy="5368800"/>
          </a:xfrm>
          <a:prstGeom prst="rect">
            <a:avLst/>
          </a:prstGeom>
          <a:noFill/>
          <a:ln>
            <a:noFill/>
          </a:ln>
        </p:spPr>
        <p:txBody>
          <a:bodyPr anchorCtr="0" anchor="t" bIns="45700" lIns="91425" rIns="91425" tIns="45700">
            <a:noAutofit/>
          </a:bodyPr>
          <a:lstStyle/>
          <a:p>
            <a:pPr indent="-304800" lvl="0" marL="273050" marR="0" rtl="0" algn="l">
              <a:lnSpc>
                <a:spcPct val="130000"/>
              </a:lnSpc>
              <a:spcBef>
                <a:spcPts val="0"/>
              </a:spcBef>
              <a:spcAft>
                <a:spcPts val="0"/>
              </a:spcAft>
              <a:buClr>
                <a:schemeClr val="accent1"/>
              </a:buClr>
              <a:buSzPct val="100000"/>
              <a:buFont typeface="Noto Sans Symbols"/>
              <a:buChar char="●"/>
            </a:pPr>
            <a:r>
              <a:rPr b="0" i="0" lang="en-US" sz="2200" u="none">
                <a:solidFill>
                  <a:schemeClr val="dk1"/>
                </a:solidFill>
                <a:latin typeface="Georgia"/>
                <a:ea typeface="Georgia"/>
                <a:cs typeface="Georgia"/>
                <a:sym typeface="Georgia"/>
              </a:rPr>
              <a:t>“Equality-with-difference” policy –slants the law favorably towards men on issues such as divorce and custody</a:t>
            </a:r>
          </a:p>
          <a:p>
            <a:pPr indent="-340677" lvl="1" marL="547687" marR="0" rtl="0" algn="l">
              <a:lnSpc>
                <a:spcPct val="130000"/>
              </a:lnSpc>
              <a:spcBef>
                <a:spcPts val="360"/>
              </a:spcBef>
              <a:spcAft>
                <a:spcPts val="0"/>
              </a:spcAft>
              <a:buClr>
                <a:schemeClr val="accent2"/>
              </a:buClr>
              <a:buSzPct val="100000"/>
              <a:buFont typeface="Noto Sans Symbols"/>
              <a:buChar char="○"/>
            </a:pPr>
            <a:r>
              <a:rPr b="0" i="0" lang="en-US" u="none" cap="none" strike="noStrike">
                <a:solidFill>
                  <a:schemeClr val="dk1"/>
                </a:solidFill>
                <a:latin typeface="Georgia"/>
                <a:ea typeface="Georgia"/>
                <a:cs typeface="Georgia"/>
                <a:sym typeface="Georgia"/>
              </a:rPr>
              <a:t>Women must wear scarves and long coats in public</a:t>
            </a:r>
          </a:p>
          <a:p>
            <a:pPr indent="-340677" lvl="1" marL="547687" marR="0" rtl="0" algn="l">
              <a:lnSpc>
                <a:spcPct val="130000"/>
              </a:lnSpc>
              <a:spcBef>
                <a:spcPts val="360"/>
              </a:spcBef>
              <a:spcAft>
                <a:spcPts val="0"/>
              </a:spcAft>
              <a:buClr>
                <a:schemeClr val="accent2"/>
              </a:buClr>
              <a:buSzPct val="100000"/>
              <a:buFont typeface="Noto Sans Symbols"/>
              <a:buChar char="○"/>
            </a:pPr>
            <a:r>
              <a:rPr b="0" i="0" lang="en-US" u="none" cap="none" strike="noStrike">
                <a:solidFill>
                  <a:schemeClr val="dk1"/>
                </a:solidFill>
                <a:latin typeface="Georgia"/>
                <a:ea typeface="Georgia"/>
                <a:cs typeface="Georgia"/>
                <a:sym typeface="Georgia"/>
              </a:rPr>
              <a:t>Women can not leave country without consent of male relatives</a:t>
            </a:r>
          </a:p>
          <a:p>
            <a:pPr indent="-340677" lvl="1" marL="547687" marR="0" rtl="0" algn="l">
              <a:lnSpc>
                <a:spcPct val="130000"/>
              </a:lnSpc>
              <a:spcBef>
                <a:spcPts val="360"/>
              </a:spcBef>
              <a:spcAft>
                <a:spcPts val="0"/>
              </a:spcAft>
              <a:buClr>
                <a:schemeClr val="accent2"/>
              </a:buClr>
              <a:buSzPct val="100000"/>
              <a:buFont typeface="Noto Sans Symbols"/>
              <a:buChar char="○"/>
            </a:pPr>
            <a:r>
              <a:rPr b="0" i="0" lang="en-US" u="none" cap="none" strike="noStrike">
                <a:solidFill>
                  <a:schemeClr val="dk1"/>
                </a:solidFill>
                <a:latin typeface="Georgia"/>
                <a:ea typeface="Georgia"/>
                <a:cs typeface="Georgia"/>
                <a:sym typeface="Georgia"/>
              </a:rPr>
              <a:t> Women can be stoned for committing adultery</a:t>
            </a:r>
          </a:p>
          <a:p>
            <a:pPr indent="-304800" lvl="0" marL="273050" marR="0" rtl="0" algn="l">
              <a:lnSpc>
                <a:spcPct val="130000"/>
              </a:lnSpc>
              <a:spcBef>
                <a:spcPts val="400"/>
              </a:spcBef>
              <a:spcAft>
                <a:spcPts val="0"/>
              </a:spcAft>
              <a:buClr>
                <a:schemeClr val="accent1"/>
              </a:buClr>
              <a:buSzPct val="100000"/>
              <a:buFont typeface="Noto Sans Symbols"/>
              <a:buChar char="●"/>
            </a:pPr>
            <a:r>
              <a:rPr b="0" i="0" lang="en-US" sz="2200" u="none">
                <a:solidFill>
                  <a:schemeClr val="dk1"/>
                </a:solidFill>
                <a:latin typeface="Georgia"/>
                <a:ea typeface="Georgia"/>
                <a:cs typeface="Georgia"/>
                <a:sym typeface="Georgia"/>
              </a:rPr>
              <a:t>Women are allowed to get education in Iran and entrance into some occupations</a:t>
            </a:r>
          </a:p>
          <a:p>
            <a:pPr indent="-340677" lvl="1" marL="547687" marR="0" rtl="0" algn="l">
              <a:lnSpc>
                <a:spcPct val="130000"/>
              </a:lnSpc>
              <a:spcBef>
                <a:spcPts val="360"/>
              </a:spcBef>
              <a:spcAft>
                <a:spcPts val="0"/>
              </a:spcAft>
              <a:buClr>
                <a:schemeClr val="accent2"/>
              </a:buClr>
              <a:buSzPct val="100000"/>
              <a:buFont typeface="Noto Sans Symbols"/>
              <a:buChar char="○"/>
            </a:pPr>
            <a:r>
              <a:rPr b="0" i="0" lang="en-US" u="none" cap="none" strike="noStrike">
                <a:solidFill>
                  <a:schemeClr val="dk1"/>
                </a:solidFill>
                <a:latin typeface="Georgia"/>
                <a:ea typeface="Georgia"/>
                <a:cs typeface="Georgia"/>
                <a:sym typeface="Georgia"/>
              </a:rPr>
              <a:t>Expectations for better jobs and increased political rights among educated women</a:t>
            </a:r>
          </a:p>
          <a:p>
            <a:pPr indent="-340677" lvl="1" marL="547687" marR="0" rtl="0" algn="l">
              <a:lnSpc>
                <a:spcPct val="130000"/>
              </a:lnSpc>
              <a:spcBef>
                <a:spcPts val="360"/>
              </a:spcBef>
              <a:spcAft>
                <a:spcPts val="0"/>
              </a:spcAft>
              <a:buClr>
                <a:schemeClr val="accent2"/>
              </a:buClr>
              <a:buSzPct val="100000"/>
              <a:buFont typeface="Noto Sans Symbols"/>
              <a:buChar char="○"/>
            </a:pPr>
            <a:r>
              <a:rPr b="0" i="0" lang="en-US" u="none" cap="none" strike="noStrike">
                <a:solidFill>
                  <a:schemeClr val="dk1"/>
                </a:solidFill>
                <a:latin typeface="Georgia"/>
                <a:ea typeface="Georgia"/>
                <a:cs typeface="Georgia"/>
                <a:sym typeface="Georgia"/>
              </a:rPr>
              <a:t>Half of college students in Iran are women</a:t>
            </a:r>
          </a:p>
          <a:p>
            <a:pPr indent="-340677" lvl="1" marL="547687" marR="0" rtl="0" algn="l">
              <a:lnSpc>
                <a:spcPct val="130000"/>
              </a:lnSpc>
              <a:spcBef>
                <a:spcPts val="360"/>
              </a:spcBef>
              <a:spcAft>
                <a:spcPts val="0"/>
              </a:spcAft>
              <a:buClr>
                <a:schemeClr val="accent2"/>
              </a:buClr>
              <a:buSzPct val="100000"/>
              <a:buFont typeface="Noto Sans Symbols"/>
              <a:buChar char="○"/>
            </a:pPr>
            <a:r>
              <a:rPr b="0" i="0" lang="en-US" u="none" cap="none" strike="noStrike">
                <a:solidFill>
                  <a:schemeClr val="dk1"/>
                </a:solidFill>
                <a:latin typeface="Georgia"/>
                <a:ea typeface="Georgia"/>
                <a:cs typeface="Georgia"/>
                <a:sym typeface="Georgia"/>
              </a:rPr>
              <a:t>Women make up 27% of the labor force</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204" name="Shape 204"/>
        <p:cNvGrpSpPr/>
        <p:nvPr/>
      </p:nvGrpSpPr>
      <p:grpSpPr>
        <a:xfrm>
          <a:off x="0" y="0"/>
          <a:ext cx="0" cy="0"/>
          <a:chOff x="0" y="0"/>
          <a:chExt cx="0" cy="0"/>
        </a:xfrm>
      </p:grpSpPr>
      <p:sp>
        <p:nvSpPr>
          <p:cNvPr id="205" name="Shape 205"/>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spcBef>
                <a:spcPts val="0"/>
              </a:spcBef>
              <a:spcAft>
                <a:spcPts val="0"/>
              </a:spcAft>
              <a:buSzPct val="25000"/>
              <a:buNone/>
            </a:pPr>
            <a:r>
              <a:t/>
            </a:r>
            <a:endParaRPr b="0" i="0" sz="3300" u="none" cap="none" strike="noStrike">
              <a:solidFill>
                <a:srgbClr val="7A9798"/>
              </a:solidFill>
              <a:latin typeface="Georgia"/>
              <a:ea typeface="Georgia"/>
              <a:cs typeface="Georgia"/>
              <a:sym typeface="Georgia"/>
            </a:endParaRPr>
          </a:p>
        </p:txBody>
      </p:sp>
      <p:pic>
        <p:nvPicPr>
          <p:cNvPr id="206" name="Shape 206"/>
          <p:cNvPicPr preferRelativeResize="0"/>
          <p:nvPr>
            <p:ph idx="1" type="body"/>
          </p:nvPr>
        </p:nvPicPr>
        <p:blipFill rotWithShape="1">
          <a:blip r:embed="rId3">
            <a:alphaModFix/>
          </a:blip>
          <a:srcRect b="0" l="-19659" r="-19658" t="0"/>
          <a:stretch/>
        </p:blipFill>
        <p:spPr>
          <a:xfrm>
            <a:off x="-239225" y="788275"/>
            <a:ext cx="10008300" cy="5380500"/>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210" name="Shape 210"/>
        <p:cNvGrpSpPr/>
        <p:nvPr/>
      </p:nvGrpSpPr>
      <p:grpSpPr>
        <a:xfrm>
          <a:off x="0" y="0"/>
          <a:ext cx="0" cy="0"/>
          <a:chOff x="0" y="0"/>
          <a:chExt cx="0" cy="0"/>
        </a:xfrm>
      </p:grpSpPr>
      <p:sp>
        <p:nvSpPr>
          <p:cNvPr id="211" name="Shape 211"/>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b="0" i="0" lang="en-US" sz="3300" u="none" cap="none" strike="noStrike">
                <a:solidFill>
                  <a:srgbClr val="000000"/>
                </a:solidFill>
                <a:latin typeface="Georgia"/>
                <a:ea typeface="Georgia"/>
                <a:cs typeface="Georgia"/>
                <a:sym typeface="Georgia"/>
              </a:rPr>
              <a:t>WOMEN IN IRAN</a:t>
            </a:r>
          </a:p>
        </p:txBody>
      </p:sp>
      <p:pic>
        <p:nvPicPr>
          <p:cNvPr id="212" name="Shape 212"/>
          <p:cNvPicPr preferRelativeResize="0"/>
          <p:nvPr>
            <p:ph idx="1" type="body"/>
          </p:nvPr>
        </p:nvPicPr>
        <p:blipFill rotWithShape="1">
          <a:blip r:embed="rId3">
            <a:alphaModFix/>
          </a:blip>
          <a:srcRect b="26419" l="11825" r="0" t="5113"/>
          <a:stretch/>
        </p:blipFill>
        <p:spPr>
          <a:xfrm>
            <a:off x="5105400" y="1446212"/>
            <a:ext cx="3201987" cy="2209799"/>
          </a:xfrm>
          <a:prstGeom prst="rect">
            <a:avLst/>
          </a:prstGeom>
          <a:noFill/>
          <a:ln cap="flat" cmpd="sng" w="9525">
            <a:solidFill>
              <a:schemeClr val="dk1"/>
            </a:solidFill>
            <a:prstDash val="solid"/>
            <a:miter/>
            <a:headEnd len="med" w="med" type="none"/>
            <a:tailEnd len="med" w="med" type="none"/>
          </a:ln>
        </p:spPr>
      </p:pic>
      <p:pic>
        <p:nvPicPr>
          <p:cNvPr id="213" name="Shape 213"/>
          <p:cNvPicPr preferRelativeResize="0"/>
          <p:nvPr>
            <p:ph idx="4294967295" type="body"/>
          </p:nvPr>
        </p:nvPicPr>
        <p:blipFill rotWithShape="1">
          <a:blip r:embed="rId4">
            <a:alphaModFix/>
          </a:blip>
          <a:srcRect b="0" l="0" r="0" t="0"/>
          <a:stretch/>
        </p:blipFill>
        <p:spPr>
          <a:xfrm>
            <a:off x="762000" y="3783012"/>
            <a:ext cx="2894011" cy="2220911"/>
          </a:xfrm>
          <a:prstGeom prst="rect">
            <a:avLst/>
          </a:prstGeom>
          <a:noFill/>
          <a:ln cap="flat" cmpd="sng" w="9525">
            <a:solidFill>
              <a:schemeClr val="dk1"/>
            </a:solidFill>
            <a:prstDash val="solid"/>
            <a:miter/>
            <a:headEnd len="med" w="med" type="none"/>
            <a:tailEnd len="med" w="med" type="none"/>
          </a:ln>
        </p:spPr>
      </p:pic>
      <p:pic>
        <p:nvPicPr>
          <p:cNvPr id="214" name="Shape 214"/>
          <p:cNvPicPr preferRelativeResize="0"/>
          <p:nvPr>
            <p:ph idx="4294967295" type="body"/>
          </p:nvPr>
        </p:nvPicPr>
        <p:blipFill rotWithShape="1">
          <a:blip r:embed="rId5">
            <a:alphaModFix/>
          </a:blip>
          <a:srcRect b="0" l="0" r="0" t="0"/>
          <a:stretch/>
        </p:blipFill>
        <p:spPr>
          <a:xfrm>
            <a:off x="838200" y="1447800"/>
            <a:ext cx="1752600" cy="2133599"/>
          </a:xfrm>
          <a:prstGeom prst="rect">
            <a:avLst/>
          </a:prstGeom>
          <a:noFill/>
          <a:ln cap="flat" cmpd="sng" w="9525">
            <a:solidFill>
              <a:schemeClr val="dk1"/>
            </a:solidFill>
            <a:prstDash val="solid"/>
            <a:miter/>
            <a:headEnd len="med" w="med" type="none"/>
            <a:tailEnd len="med" w="med" type="none"/>
          </a:ln>
        </p:spPr>
      </p:pic>
      <p:pic>
        <p:nvPicPr>
          <p:cNvPr id="215" name="Shape 215"/>
          <p:cNvPicPr preferRelativeResize="0"/>
          <p:nvPr>
            <p:ph idx="4294967295" type="body"/>
          </p:nvPr>
        </p:nvPicPr>
        <p:blipFill rotWithShape="1">
          <a:blip r:embed="rId6">
            <a:alphaModFix/>
          </a:blip>
          <a:srcRect b="0" l="0" r="0" t="0"/>
          <a:stretch/>
        </p:blipFill>
        <p:spPr>
          <a:xfrm>
            <a:off x="6700836" y="3819525"/>
            <a:ext cx="1603375" cy="2144712"/>
          </a:xfrm>
          <a:prstGeom prst="rect">
            <a:avLst/>
          </a:prstGeom>
          <a:noFill/>
          <a:ln cap="flat" cmpd="sng" w="9525">
            <a:solidFill>
              <a:schemeClr val="dk1"/>
            </a:solidFill>
            <a:prstDash val="solid"/>
            <a:miter/>
            <a:headEnd len="med" w="med" type="none"/>
            <a:tailEnd len="med" w="med" type="none"/>
          </a:ln>
        </p:spPr>
      </p:pic>
      <p:pic>
        <p:nvPicPr>
          <p:cNvPr id="216" name="Shape 216"/>
          <p:cNvPicPr preferRelativeResize="0"/>
          <p:nvPr/>
        </p:nvPicPr>
        <p:blipFill rotWithShape="1">
          <a:blip r:embed="rId7">
            <a:alphaModFix/>
          </a:blip>
          <a:srcRect b="8521" l="25994" r="25994" t="13351"/>
          <a:stretch/>
        </p:blipFill>
        <p:spPr>
          <a:xfrm>
            <a:off x="2895600" y="1449387"/>
            <a:ext cx="1900237" cy="2209799"/>
          </a:xfrm>
          <a:prstGeom prst="rect">
            <a:avLst/>
          </a:prstGeom>
          <a:noFill/>
          <a:ln cap="flat" cmpd="sng" w="9525">
            <a:solidFill>
              <a:schemeClr val="dk1"/>
            </a:solidFill>
            <a:prstDash val="solid"/>
            <a:miter/>
            <a:headEnd len="med" w="med" type="none"/>
            <a:tailEnd len="med" w="med" type="none"/>
          </a:ln>
        </p:spPr>
      </p:pic>
      <p:pic>
        <p:nvPicPr>
          <p:cNvPr id="217" name="Shape 217"/>
          <p:cNvPicPr preferRelativeResize="0"/>
          <p:nvPr/>
        </p:nvPicPr>
        <p:blipFill rotWithShape="1">
          <a:blip r:embed="rId8">
            <a:alphaModFix/>
          </a:blip>
          <a:srcRect b="0" l="0" r="0" t="0"/>
          <a:stretch/>
        </p:blipFill>
        <p:spPr>
          <a:xfrm>
            <a:off x="3810000" y="3886200"/>
            <a:ext cx="2666999" cy="2133599"/>
          </a:xfrm>
          <a:prstGeom prst="rect">
            <a:avLst/>
          </a:prstGeom>
          <a:noFill/>
          <a:ln cap="flat" cmpd="sng" w="9525">
            <a:solidFill>
              <a:schemeClr val="dk1"/>
            </a:solidFill>
            <a:prstDash val="solid"/>
            <a:miter/>
            <a:headEnd len="med" w="med" type="none"/>
            <a:tailEnd len="med" w="med" type="none"/>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221" name="Shape 221"/>
        <p:cNvGrpSpPr/>
        <p:nvPr/>
      </p:nvGrpSpPr>
      <p:grpSpPr>
        <a:xfrm>
          <a:off x="0" y="0"/>
          <a:ext cx="0" cy="0"/>
          <a:chOff x="0" y="0"/>
          <a:chExt cx="0" cy="0"/>
        </a:xfrm>
      </p:grpSpPr>
      <p:sp>
        <p:nvSpPr>
          <p:cNvPr id="222" name="Shape 222"/>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b="0" i="0" lang="en-US" sz="3300" u="none" cap="none" strike="noStrike">
                <a:solidFill>
                  <a:srgbClr val="000000"/>
                </a:solidFill>
                <a:latin typeface="Georgia"/>
                <a:ea typeface="Georgia"/>
                <a:cs typeface="Georgia"/>
                <a:sym typeface="Georgia"/>
              </a:rPr>
              <a:t>Political Parties</a:t>
            </a:r>
          </a:p>
        </p:txBody>
      </p:sp>
      <p:sp>
        <p:nvSpPr>
          <p:cNvPr id="223" name="Shape 223"/>
          <p:cNvSpPr txBox="1"/>
          <p:nvPr>
            <p:ph idx="1" type="body"/>
          </p:nvPr>
        </p:nvSpPr>
        <p:spPr>
          <a:xfrm>
            <a:off x="301625" y="1527175"/>
            <a:ext cx="8504236" cy="4572000"/>
          </a:xfrm>
          <a:prstGeom prst="rect">
            <a:avLst/>
          </a:prstGeom>
          <a:noFill/>
          <a:ln>
            <a:noFill/>
          </a:ln>
        </p:spPr>
        <p:txBody>
          <a:bodyPr anchorCtr="0" anchor="t" bIns="45700" lIns="91425" rIns="91425" tIns="45700">
            <a:noAutofit/>
          </a:bodyPr>
          <a:lstStyle/>
          <a:p>
            <a:pPr indent="-280987" lvl="1" marL="547687" marR="0" rtl="0" algn="l">
              <a:lnSpc>
                <a:spcPct val="100000"/>
              </a:lnSpc>
              <a:spcBef>
                <a:spcPts val="0"/>
              </a:spcBef>
              <a:spcAft>
                <a:spcPts val="0"/>
              </a:spcAft>
              <a:buClr>
                <a:schemeClr val="accent2"/>
              </a:buClr>
              <a:buSzPct val="70000"/>
              <a:buFont typeface="Noto Sans Symbols"/>
              <a:buChar char="○"/>
            </a:pPr>
            <a:r>
              <a:rPr b="0" i="0" lang="en-US" sz="3600" u="none" cap="none" strike="noStrike">
                <a:solidFill>
                  <a:srgbClr val="000000"/>
                </a:solidFill>
                <a:latin typeface="Georgia"/>
                <a:ea typeface="Georgia"/>
                <a:cs typeface="Georgia"/>
                <a:sym typeface="Georgia"/>
              </a:rPr>
              <a:t>Conservative Alliance—there are several parties on the right that fall within this group.</a:t>
            </a:r>
          </a:p>
          <a:p>
            <a:pPr indent="0" lvl="0" marL="457200" marR="0" rtl="0" algn="l">
              <a:lnSpc>
                <a:spcPct val="100000"/>
              </a:lnSpc>
              <a:spcBef>
                <a:spcPts val="0"/>
              </a:spcBef>
              <a:spcAft>
                <a:spcPts val="0"/>
              </a:spcAft>
              <a:buNone/>
            </a:pPr>
            <a:r>
              <a:t/>
            </a:r>
            <a:endParaRPr sz="3600">
              <a:solidFill>
                <a:srgbClr val="000000"/>
              </a:solidFill>
            </a:endParaRPr>
          </a:p>
          <a:p>
            <a:pPr indent="-280987" lvl="1" marL="547687" marR="0" rtl="0" algn="l">
              <a:lnSpc>
                <a:spcPct val="100000"/>
              </a:lnSpc>
              <a:spcBef>
                <a:spcPts val="720"/>
              </a:spcBef>
              <a:spcAft>
                <a:spcPts val="0"/>
              </a:spcAft>
              <a:buClr>
                <a:schemeClr val="accent2"/>
              </a:buClr>
              <a:buSzPct val="70000"/>
              <a:buFont typeface="Noto Sans Symbols"/>
              <a:buChar char="○"/>
            </a:pPr>
            <a:r>
              <a:rPr b="0" i="0" lang="en-US" sz="3600" u="none" cap="none" strike="noStrike">
                <a:solidFill>
                  <a:srgbClr val="000000"/>
                </a:solidFill>
                <a:latin typeface="Georgia"/>
                <a:ea typeface="Georgia"/>
                <a:cs typeface="Georgia"/>
                <a:sym typeface="Georgia"/>
              </a:rPr>
              <a:t>Reformist Coalition—the collection of parties on the left.</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227" name="Shape 227"/>
        <p:cNvGrpSpPr/>
        <p:nvPr/>
      </p:nvGrpSpPr>
      <p:grpSpPr>
        <a:xfrm>
          <a:off x="0" y="0"/>
          <a:ext cx="0" cy="0"/>
          <a:chOff x="0" y="0"/>
          <a:chExt cx="0" cy="0"/>
        </a:xfrm>
      </p:grpSpPr>
      <p:sp>
        <p:nvSpPr>
          <p:cNvPr id="228" name="Shape 228"/>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b="0" i="0" lang="en-US" sz="3300" u="none" cap="none" strike="noStrike">
                <a:solidFill>
                  <a:srgbClr val="000000"/>
                </a:solidFill>
                <a:latin typeface="Georgia"/>
                <a:ea typeface="Georgia"/>
                <a:cs typeface="Georgia"/>
                <a:sym typeface="Georgia"/>
              </a:rPr>
              <a:t>Elections</a:t>
            </a:r>
          </a:p>
        </p:txBody>
      </p:sp>
      <p:sp>
        <p:nvSpPr>
          <p:cNvPr id="229" name="Shape 229"/>
          <p:cNvSpPr txBox="1"/>
          <p:nvPr>
            <p:ph idx="1" type="body"/>
          </p:nvPr>
        </p:nvSpPr>
        <p:spPr>
          <a:xfrm>
            <a:off x="301625" y="1146175"/>
            <a:ext cx="8504100" cy="4572000"/>
          </a:xfrm>
          <a:prstGeom prst="rect">
            <a:avLst/>
          </a:prstGeom>
          <a:noFill/>
          <a:ln>
            <a:noFill/>
          </a:ln>
        </p:spPr>
        <p:txBody>
          <a:bodyPr anchorCtr="0" anchor="t" bIns="45700" lIns="91425" rIns="91425" tIns="45700">
            <a:noAutofit/>
          </a:bodyPr>
          <a:lstStyle/>
          <a:p>
            <a:pPr indent="-293370" lvl="0" marL="273050" marR="0" rtl="0" algn="l">
              <a:lnSpc>
                <a:spcPct val="90000"/>
              </a:lnSpc>
              <a:spcBef>
                <a:spcPts val="0"/>
              </a:spcBef>
              <a:spcAft>
                <a:spcPts val="0"/>
              </a:spcAft>
              <a:buClr>
                <a:schemeClr val="accent1"/>
              </a:buClr>
              <a:buSzPct val="100000"/>
              <a:buFont typeface="Noto Sans Symbols"/>
              <a:buChar char="●"/>
            </a:pPr>
            <a:r>
              <a:rPr b="0" i="0" lang="en-US" u="none">
                <a:solidFill>
                  <a:schemeClr val="dk1"/>
                </a:solidFill>
                <a:latin typeface="Georgia"/>
                <a:ea typeface="Georgia"/>
                <a:cs typeface="Georgia"/>
                <a:sym typeface="Georgia"/>
              </a:rPr>
              <a:t>Citizens over 15 allowed to vote until 2007</a:t>
            </a:r>
          </a:p>
          <a:p>
            <a:pPr indent="-293370" lvl="0" marL="273050" marR="0" rtl="0" algn="l">
              <a:lnSpc>
                <a:spcPct val="90000"/>
              </a:lnSpc>
              <a:spcBef>
                <a:spcPts val="560"/>
              </a:spcBef>
              <a:spcAft>
                <a:spcPts val="0"/>
              </a:spcAft>
              <a:buClr>
                <a:schemeClr val="accent1"/>
              </a:buClr>
              <a:buSzPct val="100000"/>
              <a:buFont typeface="Noto Sans Symbols"/>
              <a:buChar char="●"/>
            </a:pPr>
            <a:r>
              <a:rPr b="0" i="0" lang="en-US" u="none">
                <a:solidFill>
                  <a:schemeClr val="dk1"/>
                </a:solidFill>
                <a:latin typeface="Georgia"/>
                <a:ea typeface="Georgia"/>
                <a:cs typeface="Georgia"/>
                <a:sym typeface="Georgia"/>
              </a:rPr>
              <a:t>In 2007, the voting age was changed to 18</a:t>
            </a:r>
          </a:p>
          <a:p>
            <a:pPr indent="-293370" lvl="0" marL="273050" marR="0" rtl="0" algn="l">
              <a:lnSpc>
                <a:spcPct val="90000"/>
              </a:lnSpc>
              <a:spcBef>
                <a:spcPts val="560"/>
              </a:spcBef>
              <a:spcAft>
                <a:spcPts val="0"/>
              </a:spcAft>
              <a:buClr>
                <a:schemeClr val="accent1"/>
              </a:buClr>
              <a:buSzPct val="100000"/>
              <a:buFont typeface="Noto Sans Symbols"/>
              <a:buChar char="●"/>
            </a:pPr>
            <a:r>
              <a:rPr b="0" i="0" lang="en-US" u="none">
                <a:solidFill>
                  <a:schemeClr val="dk1"/>
                </a:solidFill>
                <a:latin typeface="Georgia"/>
                <a:ea typeface="Georgia"/>
                <a:cs typeface="Georgia"/>
                <a:sym typeface="Georgia"/>
              </a:rPr>
              <a:t>National elections are held for the following:</a:t>
            </a:r>
          </a:p>
          <a:p>
            <a:pPr indent="-345757" lvl="1" marL="547687" marR="0" rtl="0" algn="l">
              <a:lnSpc>
                <a:spcPct val="90000"/>
              </a:lnSpc>
              <a:spcBef>
                <a:spcPts val="480"/>
              </a:spcBef>
              <a:spcAft>
                <a:spcPts val="0"/>
              </a:spcAft>
              <a:buClr>
                <a:schemeClr val="accent2"/>
              </a:buClr>
              <a:buSzPct val="100000"/>
              <a:buFont typeface="Noto Sans Symbols"/>
              <a:buChar char="○"/>
            </a:pPr>
            <a:r>
              <a:rPr b="0" i="0" lang="en-US" sz="2700" u="none" cap="none" strike="noStrike">
                <a:solidFill>
                  <a:schemeClr val="dk2"/>
                </a:solidFill>
                <a:latin typeface="Georgia"/>
                <a:ea typeface="Georgia"/>
                <a:cs typeface="Georgia"/>
                <a:sym typeface="Georgia"/>
              </a:rPr>
              <a:t>Assembly of Religious Experts</a:t>
            </a:r>
          </a:p>
          <a:p>
            <a:pPr indent="-345757" lvl="1" marL="547687" marR="0" rtl="0" algn="l">
              <a:lnSpc>
                <a:spcPct val="90000"/>
              </a:lnSpc>
              <a:spcBef>
                <a:spcPts val="480"/>
              </a:spcBef>
              <a:spcAft>
                <a:spcPts val="0"/>
              </a:spcAft>
              <a:buClr>
                <a:schemeClr val="accent2"/>
              </a:buClr>
              <a:buSzPct val="100000"/>
              <a:buFont typeface="Noto Sans Symbols"/>
              <a:buChar char="○"/>
            </a:pPr>
            <a:r>
              <a:rPr b="0" i="0" lang="en-US" sz="2700" u="none" cap="none" strike="noStrike">
                <a:solidFill>
                  <a:schemeClr val="dk2"/>
                </a:solidFill>
                <a:latin typeface="Georgia"/>
                <a:ea typeface="Georgia"/>
                <a:cs typeface="Georgia"/>
                <a:sym typeface="Georgia"/>
              </a:rPr>
              <a:t>Majlis (Parliament)</a:t>
            </a:r>
          </a:p>
          <a:p>
            <a:pPr indent="-345757" lvl="1" marL="547687" marR="0" rtl="0" algn="l">
              <a:lnSpc>
                <a:spcPct val="90000"/>
              </a:lnSpc>
              <a:spcBef>
                <a:spcPts val="480"/>
              </a:spcBef>
              <a:spcAft>
                <a:spcPts val="0"/>
              </a:spcAft>
              <a:buClr>
                <a:schemeClr val="accent2"/>
              </a:buClr>
              <a:buSzPct val="100000"/>
              <a:buFont typeface="Noto Sans Symbols"/>
              <a:buChar char="○"/>
            </a:pPr>
            <a:r>
              <a:rPr b="0" i="0" lang="en-US" sz="2700" u="none" cap="none" strike="noStrike">
                <a:solidFill>
                  <a:schemeClr val="dk2"/>
                </a:solidFill>
                <a:latin typeface="Georgia"/>
                <a:ea typeface="Georgia"/>
                <a:cs typeface="Georgia"/>
                <a:sym typeface="Georgia"/>
              </a:rPr>
              <a:t>President</a:t>
            </a:r>
          </a:p>
          <a:p>
            <a:pPr indent="-293370" lvl="0" marL="273050" marR="0" rtl="0" algn="l">
              <a:lnSpc>
                <a:spcPct val="90000"/>
              </a:lnSpc>
              <a:spcBef>
                <a:spcPts val="560"/>
              </a:spcBef>
              <a:spcAft>
                <a:spcPts val="0"/>
              </a:spcAft>
              <a:buClr>
                <a:schemeClr val="accent1"/>
              </a:buClr>
              <a:buSzPct val="100000"/>
              <a:buFont typeface="Noto Sans Symbols"/>
              <a:buChar char="●"/>
            </a:pPr>
            <a:r>
              <a:rPr b="0" i="0" lang="en-US" u="none">
                <a:solidFill>
                  <a:schemeClr val="dk1"/>
                </a:solidFill>
                <a:latin typeface="Georgia"/>
                <a:ea typeface="Georgia"/>
                <a:cs typeface="Georgia"/>
                <a:sym typeface="Georgia"/>
              </a:rPr>
              <a:t>Elections to Majlis and President are by plurality, winner-take all</a:t>
            </a:r>
          </a:p>
          <a:p>
            <a:pPr indent="-345757" lvl="1" marL="547687" marR="0" rtl="0" algn="l">
              <a:lnSpc>
                <a:spcPct val="90000"/>
              </a:lnSpc>
              <a:spcBef>
                <a:spcPts val="480"/>
              </a:spcBef>
              <a:spcAft>
                <a:spcPts val="0"/>
              </a:spcAft>
              <a:buClr>
                <a:schemeClr val="accent2"/>
              </a:buClr>
              <a:buSzPct val="100000"/>
              <a:buFont typeface="Noto Sans Symbols"/>
              <a:buChar char="○"/>
            </a:pPr>
            <a:r>
              <a:rPr b="0" i="0" lang="en-US" sz="2700" u="none" cap="none" strike="noStrike">
                <a:solidFill>
                  <a:schemeClr val="dk2"/>
                </a:solidFill>
                <a:latin typeface="Georgia"/>
                <a:ea typeface="Georgia"/>
                <a:cs typeface="Georgia"/>
                <a:sym typeface="Georgia"/>
              </a:rPr>
              <a:t>Presidential elections are done over two rounds</a:t>
            </a:r>
          </a:p>
          <a:p>
            <a:pPr indent="-345757" lvl="1" marL="547687" marR="0" rtl="0" algn="l">
              <a:lnSpc>
                <a:spcPct val="90000"/>
              </a:lnSpc>
              <a:spcBef>
                <a:spcPts val="480"/>
              </a:spcBef>
              <a:spcAft>
                <a:spcPts val="0"/>
              </a:spcAft>
              <a:buClr>
                <a:schemeClr val="accent2"/>
              </a:buClr>
              <a:buSzPct val="100000"/>
              <a:buFont typeface="Noto Sans Symbols"/>
              <a:buChar char="○"/>
            </a:pPr>
            <a:r>
              <a:rPr b="0" i="0" lang="en-US" sz="2700" u="none" cap="none" strike="noStrike">
                <a:solidFill>
                  <a:schemeClr val="dk2"/>
                </a:solidFill>
                <a:latin typeface="Georgia"/>
                <a:ea typeface="Georgia"/>
                <a:cs typeface="Georgia"/>
                <a:sym typeface="Georgia"/>
              </a:rPr>
              <a:t>First round narrows field down to 2 candidates</a:t>
            </a:r>
          </a:p>
          <a:p>
            <a:pPr indent="-20320" lvl="0" marR="0" rtl="0" algn="l">
              <a:lnSpc>
                <a:spcPct val="90000"/>
              </a:lnSpc>
              <a:spcBef>
                <a:spcPts val="480"/>
              </a:spcBef>
              <a:spcAft>
                <a:spcPts val="0"/>
              </a:spcAft>
              <a:buClr>
                <a:schemeClr val="accent1"/>
              </a:buClr>
              <a:buSzPct val="100000"/>
              <a:buFont typeface="Noto Sans Symbols"/>
              <a:buChar char="●"/>
            </a:pPr>
            <a:r>
              <a:rPr lang="en-US"/>
              <a:t>Majli and Assembly elections are SMD and MMD in some districts</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233" name="Shape 233"/>
        <p:cNvGrpSpPr/>
        <p:nvPr/>
      </p:nvGrpSpPr>
      <p:grpSpPr>
        <a:xfrm>
          <a:off x="0" y="0"/>
          <a:ext cx="0" cy="0"/>
          <a:chOff x="0" y="0"/>
          <a:chExt cx="0" cy="0"/>
        </a:xfrm>
      </p:grpSpPr>
      <p:sp>
        <p:nvSpPr>
          <p:cNvPr id="234" name="Shape 234"/>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b="0" i="0" lang="en-US" sz="3300" u="none" cap="none" strike="noStrike">
                <a:solidFill>
                  <a:srgbClr val="000000"/>
                </a:solidFill>
                <a:latin typeface="Georgia"/>
                <a:ea typeface="Georgia"/>
                <a:cs typeface="Georgia"/>
                <a:sym typeface="Georgia"/>
              </a:rPr>
              <a:t>Iranian Presidential Election - 2009</a:t>
            </a:r>
          </a:p>
        </p:txBody>
      </p:sp>
      <p:sp>
        <p:nvSpPr>
          <p:cNvPr id="235" name="Shape 235"/>
          <p:cNvSpPr txBox="1"/>
          <p:nvPr>
            <p:ph idx="1" type="body"/>
          </p:nvPr>
        </p:nvSpPr>
        <p:spPr>
          <a:xfrm>
            <a:off x="319887" y="1143000"/>
            <a:ext cx="8504100" cy="4572000"/>
          </a:xfrm>
          <a:prstGeom prst="rect">
            <a:avLst/>
          </a:prstGeom>
          <a:noFill/>
          <a:ln>
            <a:noFill/>
          </a:ln>
        </p:spPr>
        <p:txBody>
          <a:bodyPr anchorCtr="0" anchor="t" bIns="45700" lIns="91425" rIns="91425" tIns="45700">
            <a:noAutofit/>
          </a:bodyPr>
          <a:lstStyle/>
          <a:p>
            <a:pPr indent="-308610" lvl="0" marL="273050" marR="0" rtl="0" algn="l">
              <a:lnSpc>
                <a:spcPct val="100000"/>
              </a:lnSpc>
              <a:spcBef>
                <a:spcPts val="0"/>
              </a:spcBef>
              <a:spcAft>
                <a:spcPts val="0"/>
              </a:spcAft>
              <a:buClr>
                <a:schemeClr val="accent1"/>
              </a:buClr>
              <a:buSzPct val="100000"/>
              <a:buFont typeface="Noto Sans Symbols"/>
              <a:buChar char="●"/>
            </a:pPr>
            <a:r>
              <a:rPr b="0" i="0" lang="en-US" sz="2600" u="none">
                <a:solidFill>
                  <a:schemeClr val="dk1"/>
                </a:solidFill>
                <a:latin typeface="Georgia"/>
                <a:ea typeface="Georgia"/>
                <a:cs typeface="Georgia"/>
                <a:sym typeface="Georgia"/>
              </a:rPr>
              <a:t>Only 4 candidates out of 476 men &amp; women who applied were approved by Guardian Council</a:t>
            </a:r>
          </a:p>
          <a:p>
            <a:pPr indent="-308610" lvl="0" marL="273050" marR="0" rtl="0" algn="l">
              <a:lnSpc>
                <a:spcPct val="100000"/>
              </a:lnSpc>
              <a:spcBef>
                <a:spcPts val="480"/>
              </a:spcBef>
              <a:spcAft>
                <a:spcPts val="0"/>
              </a:spcAft>
              <a:buClr>
                <a:schemeClr val="accent1"/>
              </a:buClr>
              <a:buSzPct val="100000"/>
              <a:buFont typeface="Noto Sans Symbols"/>
              <a:buChar char="●"/>
            </a:pPr>
            <a:r>
              <a:rPr b="0" i="0" lang="en-US" sz="2600" u="none">
                <a:solidFill>
                  <a:schemeClr val="dk1"/>
                </a:solidFill>
                <a:latin typeface="Georgia"/>
                <a:ea typeface="Georgia"/>
                <a:cs typeface="Georgia"/>
                <a:sym typeface="Georgia"/>
              </a:rPr>
              <a:t>In a June election, Mahmoud Ahmadinejad ran against three challengers</a:t>
            </a:r>
          </a:p>
          <a:p>
            <a:pPr indent="-308610" lvl="0" marL="273050" marR="0" rtl="0" algn="l">
              <a:lnSpc>
                <a:spcPct val="100000"/>
              </a:lnSpc>
              <a:spcBef>
                <a:spcPts val="480"/>
              </a:spcBef>
              <a:spcAft>
                <a:spcPts val="0"/>
              </a:spcAft>
              <a:buClr>
                <a:schemeClr val="accent1"/>
              </a:buClr>
              <a:buSzPct val="100000"/>
              <a:buFont typeface="Noto Sans Symbols"/>
              <a:buChar char="●"/>
            </a:pPr>
            <a:r>
              <a:rPr b="0" i="0" lang="en-US" sz="2600" u="none">
                <a:solidFill>
                  <a:schemeClr val="dk1"/>
                </a:solidFill>
                <a:latin typeface="Georgia"/>
                <a:ea typeface="Georgia"/>
                <a:cs typeface="Georgia"/>
                <a:sym typeface="Georgia"/>
              </a:rPr>
              <a:t>Turnout was unexpectedly high, well over 50% and polls had to be kept open until midnight</a:t>
            </a:r>
          </a:p>
          <a:p>
            <a:pPr indent="-308610" lvl="0" marL="273050" marR="0" rtl="0" algn="l">
              <a:lnSpc>
                <a:spcPct val="100000"/>
              </a:lnSpc>
              <a:spcBef>
                <a:spcPts val="480"/>
              </a:spcBef>
              <a:spcAft>
                <a:spcPts val="0"/>
              </a:spcAft>
              <a:buClr>
                <a:schemeClr val="accent1"/>
              </a:buClr>
              <a:buSzPct val="100000"/>
              <a:buFont typeface="Noto Sans Symbols"/>
              <a:buChar char="●"/>
            </a:pPr>
            <a:r>
              <a:rPr b="0" i="0" lang="en-US" sz="2600" u="none">
                <a:solidFill>
                  <a:schemeClr val="dk1"/>
                </a:solidFill>
                <a:latin typeface="Georgia"/>
                <a:ea typeface="Georgia"/>
                <a:cs typeface="Georgia"/>
                <a:sym typeface="Georgia"/>
              </a:rPr>
              <a:t>Ahmadinejad was announced as the winner the next morning with 62% of vote to Mousavi’s 34%</a:t>
            </a:r>
          </a:p>
          <a:p>
            <a:pPr indent="-308610" lvl="0" marL="273050" marR="0" rtl="0" algn="l">
              <a:lnSpc>
                <a:spcPct val="100000"/>
              </a:lnSpc>
              <a:spcBef>
                <a:spcPts val="480"/>
              </a:spcBef>
              <a:spcAft>
                <a:spcPts val="0"/>
              </a:spcAft>
              <a:buClr>
                <a:schemeClr val="accent1"/>
              </a:buClr>
              <a:buSzPct val="100000"/>
              <a:buFont typeface="Noto Sans Symbols"/>
              <a:buChar char="●"/>
            </a:pPr>
            <a:r>
              <a:rPr b="0" i="0" lang="en-US" sz="2600" u="none">
                <a:solidFill>
                  <a:schemeClr val="dk1"/>
                </a:solidFill>
                <a:latin typeface="Georgia"/>
                <a:ea typeface="Georgia"/>
                <a:cs typeface="Georgia"/>
                <a:sym typeface="Georgia"/>
              </a:rPr>
              <a:t>Protest immediately erupted (the Green Revolution) in favor of Mousavi and claiming election fraud</a:t>
            </a:r>
          </a:p>
          <a:p>
            <a:pPr indent="-273050" lvl="0" marL="273050" marR="0" rtl="0" algn="l">
              <a:spcBef>
                <a:spcPts val="480"/>
              </a:spcBef>
              <a:spcAft>
                <a:spcPts val="0"/>
              </a:spcAft>
              <a:buClr>
                <a:schemeClr val="accent1"/>
              </a:buClr>
              <a:buSzPct val="78461"/>
              <a:buFont typeface="Noto Sans Symbols"/>
              <a:buNone/>
            </a:pPr>
            <a:r>
              <a:t/>
            </a:r>
            <a:endParaRPr b="0" i="0" sz="2600" u="none">
              <a:solidFill>
                <a:schemeClr val="dk1"/>
              </a:solidFill>
              <a:latin typeface="Georgia"/>
              <a:ea typeface="Georgia"/>
              <a:cs typeface="Georgia"/>
              <a:sym typeface="Georgia"/>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239" name="Shape 239"/>
        <p:cNvGrpSpPr/>
        <p:nvPr/>
      </p:nvGrpSpPr>
      <p:grpSpPr>
        <a:xfrm>
          <a:off x="0" y="0"/>
          <a:ext cx="0" cy="0"/>
          <a:chOff x="0" y="0"/>
          <a:chExt cx="0" cy="0"/>
        </a:xfrm>
      </p:grpSpPr>
      <p:sp>
        <p:nvSpPr>
          <p:cNvPr id="240" name="Shape 240"/>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b="0" i="0" lang="en-US" sz="3300" u="none" cap="none" strike="noStrike">
                <a:solidFill>
                  <a:srgbClr val="000000"/>
                </a:solidFill>
                <a:latin typeface="Georgia"/>
                <a:ea typeface="Georgia"/>
                <a:cs typeface="Georgia"/>
                <a:sym typeface="Georgia"/>
              </a:rPr>
              <a:t>Election of 2009</a:t>
            </a:r>
          </a:p>
        </p:txBody>
      </p:sp>
      <p:pic>
        <p:nvPicPr>
          <p:cNvPr id="241" name="Shape 241"/>
          <p:cNvPicPr preferRelativeResize="0"/>
          <p:nvPr>
            <p:ph idx="1" type="body"/>
          </p:nvPr>
        </p:nvPicPr>
        <p:blipFill rotWithShape="1">
          <a:blip r:embed="rId3">
            <a:alphaModFix/>
          </a:blip>
          <a:srcRect b="0" l="-10885" r="-10884" t="0"/>
          <a:stretch/>
        </p:blipFill>
        <p:spPr>
          <a:xfrm>
            <a:off x="0" y="1216025"/>
            <a:ext cx="5675400" cy="3051300"/>
          </a:xfrm>
          <a:prstGeom prst="rect">
            <a:avLst/>
          </a:prstGeom>
          <a:noFill/>
          <a:ln>
            <a:noFill/>
          </a:ln>
        </p:spPr>
      </p:pic>
      <p:pic>
        <p:nvPicPr>
          <p:cNvPr id="242" name="Shape 242"/>
          <p:cNvPicPr preferRelativeResize="0"/>
          <p:nvPr/>
        </p:nvPicPr>
        <p:blipFill rotWithShape="1">
          <a:blip r:embed="rId4">
            <a:alphaModFix/>
          </a:blip>
          <a:srcRect b="0" l="0" r="0" t="0"/>
          <a:stretch/>
        </p:blipFill>
        <p:spPr>
          <a:xfrm>
            <a:off x="4604875" y="3717850"/>
            <a:ext cx="4131000" cy="2835600"/>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246" name="Shape 246"/>
        <p:cNvGrpSpPr/>
        <p:nvPr/>
      </p:nvGrpSpPr>
      <p:grpSpPr>
        <a:xfrm>
          <a:off x="0" y="0"/>
          <a:ext cx="0" cy="0"/>
          <a:chOff x="0" y="0"/>
          <a:chExt cx="0" cy="0"/>
        </a:xfrm>
      </p:grpSpPr>
      <p:sp>
        <p:nvSpPr>
          <p:cNvPr id="247" name="Shape 247"/>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spcBef>
                <a:spcPts val="0"/>
              </a:spcBef>
              <a:spcAft>
                <a:spcPts val="0"/>
              </a:spcAft>
              <a:buSzPct val="25000"/>
              <a:buNone/>
            </a:pPr>
            <a:r>
              <a:t/>
            </a:r>
            <a:endParaRPr b="0" i="0" sz="3300" u="none" cap="none" strike="noStrike">
              <a:solidFill>
                <a:srgbClr val="7A9798"/>
              </a:solidFill>
              <a:latin typeface="Georgia"/>
              <a:ea typeface="Georgia"/>
              <a:cs typeface="Georgia"/>
              <a:sym typeface="Georgia"/>
            </a:endParaRPr>
          </a:p>
        </p:txBody>
      </p:sp>
      <p:pic>
        <p:nvPicPr>
          <p:cNvPr id="248" name="Shape 248"/>
          <p:cNvPicPr preferRelativeResize="0"/>
          <p:nvPr>
            <p:ph idx="1" type="body"/>
          </p:nvPr>
        </p:nvPicPr>
        <p:blipFill rotWithShape="1">
          <a:blip r:embed="rId3">
            <a:alphaModFix/>
          </a:blip>
          <a:srcRect b="0" l="-16679" r="-16679" t="0"/>
          <a:stretch/>
        </p:blipFill>
        <p:spPr>
          <a:xfrm>
            <a:off x="-445272" y="809200"/>
            <a:ext cx="10238400" cy="5504400"/>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252" name="Shape 252"/>
        <p:cNvGrpSpPr/>
        <p:nvPr/>
      </p:nvGrpSpPr>
      <p:grpSpPr>
        <a:xfrm>
          <a:off x="0" y="0"/>
          <a:ext cx="0" cy="0"/>
          <a:chOff x="0" y="0"/>
          <a:chExt cx="0" cy="0"/>
        </a:xfrm>
      </p:grpSpPr>
      <p:sp>
        <p:nvSpPr>
          <p:cNvPr id="253" name="Shape 253"/>
          <p:cNvSpPr txBox="1"/>
          <p:nvPr>
            <p:ph type="title"/>
          </p:nvPr>
        </p:nvSpPr>
        <p:spPr>
          <a:xfrm>
            <a:off x="301625" y="228600"/>
            <a:ext cx="8534400" cy="758700"/>
          </a:xfrm>
          <a:prstGeom prst="rect">
            <a:avLst/>
          </a:prstGeom>
          <a:noFill/>
          <a:ln>
            <a:noFill/>
          </a:ln>
        </p:spPr>
        <p:txBody>
          <a:bodyPr anchorCtr="0" anchor="b" bIns="45700" lIns="91425" rIns="91425" tIns="45700">
            <a:noAutofit/>
          </a:bodyPr>
          <a:lstStyle/>
          <a:p>
            <a:pPr indent="0" lvl="0" marL="0" marR="0" rtl="0" algn="ctr">
              <a:spcBef>
                <a:spcPts val="0"/>
              </a:spcBef>
              <a:spcAft>
                <a:spcPts val="0"/>
              </a:spcAft>
              <a:buSzPct val="25000"/>
              <a:buNone/>
            </a:pPr>
            <a:r>
              <a:t/>
            </a:r>
            <a:endParaRPr b="0" i="0" sz="3300" u="none" cap="none" strike="noStrike">
              <a:solidFill>
                <a:srgbClr val="7A9798"/>
              </a:solidFill>
              <a:latin typeface="Georgia"/>
              <a:ea typeface="Georgia"/>
              <a:cs typeface="Georgia"/>
              <a:sym typeface="Georgia"/>
            </a:endParaRPr>
          </a:p>
        </p:txBody>
      </p:sp>
      <p:pic>
        <p:nvPicPr>
          <p:cNvPr id="254" name="Shape 254"/>
          <p:cNvPicPr preferRelativeResize="0"/>
          <p:nvPr/>
        </p:nvPicPr>
        <p:blipFill>
          <a:blip r:embed="rId3">
            <a:alphaModFix/>
          </a:blip>
          <a:stretch>
            <a:fillRect/>
          </a:stretch>
        </p:blipFill>
        <p:spPr>
          <a:xfrm>
            <a:off x="1430325" y="263300"/>
            <a:ext cx="6228024" cy="6442300"/>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258" name="Shape 258"/>
        <p:cNvGrpSpPr/>
        <p:nvPr/>
      </p:nvGrpSpPr>
      <p:grpSpPr>
        <a:xfrm>
          <a:off x="0" y="0"/>
          <a:ext cx="0" cy="0"/>
          <a:chOff x="0" y="0"/>
          <a:chExt cx="0" cy="0"/>
        </a:xfrm>
      </p:grpSpPr>
      <p:sp>
        <p:nvSpPr>
          <p:cNvPr id="259" name="Shape 259"/>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b="0" i="0" lang="en-US" sz="3300" u="none" cap="none" strike="noStrike">
                <a:solidFill>
                  <a:srgbClr val="000000"/>
                </a:solidFill>
                <a:latin typeface="Georgia"/>
                <a:ea typeface="Georgia"/>
                <a:cs typeface="Georgia"/>
                <a:sym typeface="Georgia"/>
              </a:rPr>
              <a:t>Iranian Presidential Election 2009</a:t>
            </a:r>
          </a:p>
        </p:txBody>
      </p:sp>
      <p:sp>
        <p:nvSpPr>
          <p:cNvPr id="260" name="Shape 260"/>
          <p:cNvSpPr txBox="1"/>
          <p:nvPr>
            <p:ph idx="1" type="body"/>
          </p:nvPr>
        </p:nvSpPr>
        <p:spPr>
          <a:xfrm>
            <a:off x="73025" y="1146175"/>
            <a:ext cx="8982900" cy="5009400"/>
          </a:xfrm>
          <a:prstGeom prst="rect">
            <a:avLst/>
          </a:prstGeom>
          <a:noFill/>
          <a:ln>
            <a:noFill/>
          </a:ln>
        </p:spPr>
        <p:txBody>
          <a:bodyPr anchorCtr="0" anchor="t" bIns="45700" lIns="91425" rIns="91425" tIns="45700">
            <a:noAutofit/>
          </a:bodyPr>
          <a:lstStyle/>
          <a:p>
            <a:pPr indent="-334010" lvl="0" marL="273050" marR="0" rtl="0" algn="l">
              <a:lnSpc>
                <a:spcPct val="100000"/>
              </a:lnSpc>
              <a:spcBef>
                <a:spcPts val="0"/>
              </a:spcBef>
              <a:spcAft>
                <a:spcPts val="0"/>
              </a:spcAft>
              <a:buClr>
                <a:schemeClr val="accent1"/>
              </a:buClr>
              <a:buSzPct val="100000"/>
              <a:buFont typeface="Noto Sans Symbols"/>
              <a:buChar char="●"/>
            </a:pPr>
            <a:r>
              <a:rPr b="0" i="1" lang="en-US" sz="3000" u="none">
                <a:solidFill>
                  <a:schemeClr val="dk1"/>
                </a:solidFill>
                <a:latin typeface="Georgia"/>
                <a:ea typeface="Georgia"/>
                <a:cs typeface="Georgia"/>
                <a:sym typeface="Georgia"/>
              </a:rPr>
              <a:t>June 14</a:t>
            </a:r>
            <a:r>
              <a:rPr b="0" i="0" lang="en-US" sz="3000" u="none">
                <a:solidFill>
                  <a:schemeClr val="dk1"/>
                </a:solidFill>
                <a:latin typeface="Georgia"/>
                <a:ea typeface="Georgia"/>
                <a:cs typeface="Georgia"/>
                <a:sym typeface="Georgia"/>
              </a:rPr>
              <a:t>, Mousavi files formal appeal of results with Guardian Council</a:t>
            </a:r>
          </a:p>
          <a:p>
            <a:pPr indent="-334010" lvl="0" marL="273050" marR="0" rtl="0" algn="l">
              <a:lnSpc>
                <a:spcPct val="100000"/>
              </a:lnSpc>
              <a:spcBef>
                <a:spcPts val="480"/>
              </a:spcBef>
              <a:spcAft>
                <a:spcPts val="0"/>
              </a:spcAft>
              <a:buClr>
                <a:schemeClr val="accent1"/>
              </a:buClr>
              <a:buSzPct val="100000"/>
              <a:buFont typeface="Noto Sans Symbols"/>
              <a:buChar char="●"/>
            </a:pPr>
            <a:r>
              <a:rPr b="0" i="1" lang="en-US" sz="3000" u="none">
                <a:solidFill>
                  <a:schemeClr val="dk1"/>
                </a:solidFill>
                <a:latin typeface="Georgia"/>
                <a:ea typeface="Georgia"/>
                <a:cs typeface="Georgia"/>
                <a:sym typeface="Georgia"/>
              </a:rPr>
              <a:t>June 15</a:t>
            </a:r>
            <a:r>
              <a:rPr b="0" i="0" lang="en-US" sz="3000" u="none">
                <a:solidFill>
                  <a:schemeClr val="dk1"/>
                </a:solidFill>
                <a:latin typeface="Georgia"/>
                <a:ea typeface="Georgia"/>
                <a:cs typeface="Georgia"/>
                <a:sym typeface="Georgia"/>
              </a:rPr>
              <a:t>, Supreme Leader Khamenei announces investigation of electoral results</a:t>
            </a:r>
          </a:p>
          <a:p>
            <a:pPr indent="-334010" lvl="0" marL="273050" marR="0" rtl="0" algn="l">
              <a:lnSpc>
                <a:spcPct val="100000"/>
              </a:lnSpc>
              <a:spcBef>
                <a:spcPts val="480"/>
              </a:spcBef>
              <a:spcAft>
                <a:spcPts val="0"/>
              </a:spcAft>
              <a:buClr>
                <a:schemeClr val="accent1"/>
              </a:buClr>
              <a:buSzPct val="100000"/>
              <a:buFont typeface="Noto Sans Symbols"/>
              <a:buChar char="●"/>
            </a:pPr>
            <a:r>
              <a:rPr b="0" i="1" lang="en-US" sz="3000" u="none">
                <a:solidFill>
                  <a:schemeClr val="dk1"/>
                </a:solidFill>
                <a:latin typeface="Georgia"/>
                <a:ea typeface="Georgia"/>
                <a:cs typeface="Georgia"/>
                <a:sym typeface="Georgia"/>
              </a:rPr>
              <a:t>J</a:t>
            </a:r>
            <a:r>
              <a:rPr i="1" lang="en-US" sz="3000"/>
              <a:t>une 16</a:t>
            </a:r>
            <a:r>
              <a:rPr b="0" i="0" lang="en-US" sz="3000" u="none">
                <a:solidFill>
                  <a:schemeClr val="dk1"/>
                </a:solidFill>
                <a:latin typeface="Georgia"/>
                <a:ea typeface="Georgia"/>
                <a:cs typeface="Georgia"/>
                <a:sym typeface="Georgia"/>
              </a:rPr>
              <a:t>, Guardian Council announces it will recount votes, however, Mousavi states that 14 million ballots were missing, allowing for a chance to manipulate the results</a:t>
            </a:r>
          </a:p>
          <a:p>
            <a:pPr indent="-334010" lvl="0" marL="273050" marR="0" rtl="0" algn="l">
              <a:lnSpc>
                <a:spcPct val="100000"/>
              </a:lnSpc>
              <a:spcBef>
                <a:spcPts val="480"/>
              </a:spcBef>
              <a:spcAft>
                <a:spcPts val="0"/>
              </a:spcAft>
              <a:buClr>
                <a:schemeClr val="accent1"/>
              </a:buClr>
              <a:buSzPct val="100000"/>
              <a:buFont typeface="Noto Sans Symbols"/>
              <a:buChar char="●"/>
            </a:pPr>
            <a:r>
              <a:rPr b="0" i="1" lang="en-US" sz="3000" u="none">
                <a:solidFill>
                  <a:schemeClr val="dk1"/>
                </a:solidFill>
                <a:latin typeface="Georgia"/>
                <a:ea typeface="Georgia"/>
                <a:cs typeface="Georgia"/>
                <a:sym typeface="Georgia"/>
              </a:rPr>
              <a:t>June 29</a:t>
            </a:r>
            <a:r>
              <a:rPr b="0" i="0" lang="en-US" sz="3000" u="none">
                <a:solidFill>
                  <a:schemeClr val="dk1"/>
                </a:solidFill>
                <a:latin typeface="Georgia"/>
                <a:ea typeface="Georgia"/>
                <a:cs typeface="Georgia"/>
                <a:sym typeface="Georgia"/>
              </a:rPr>
              <a:t>, Iran’s electoral board completes partial recount, and concludes that Ahmadinejad won the election – this leads to more protests</a:t>
            </a:r>
          </a:p>
          <a:p>
            <a:pPr indent="-273050" lvl="0" marL="273050" marR="0" rtl="0" algn="l">
              <a:spcBef>
                <a:spcPts val="480"/>
              </a:spcBef>
              <a:spcAft>
                <a:spcPts val="0"/>
              </a:spcAft>
              <a:buClr>
                <a:schemeClr val="accent1"/>
              </a:buClr>
              <a:buSzPct val="68000"/>
              <a:buFont typeface="Noto Sans Symbols"/>
              <a:buNone/>
            </a:pPr>
            <a:r>
              <a:t/>
            </a:r>
            <a:endParaRPr b="0" i="0" sz="3000" u="none">
              <a:solidFill>
                <a:schemeClr val="dk1"/>
              </a:solidFill>
              <a:latin typeface="Georgia"/>
              <a:ea typeface="Georgia"/>
              <a:cs typeface="Georgia"/>
              <a:sym typeface="Georgia"/>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84" name="Shape 84"/>
        <p:cNvGrpSpPr/>
        <p:nvPr/>
      </p:nvGrpSpPr>
      <p:grpSpPr>
        <a:xfrm>
          <a:off x="0" y="0"/>
          <a:ext cx="0" cy="0"/>
          <a:chOff x="0" y="0"/>
          <a:chExt cx="0" cy="0"/>
        </a:xfrm>
      </p:grpSpPr>
      <p:sp>
        <p:nvSpPr>
          <p:cNvPr id="85" name="Shape 85"/>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b="0" i="0" lang="en-US" sz="3300" u="none" cap="none" strike="noStrike">
                <a:solidFill>
                  <a:srgbClr val="000000"/>
                </a:solidFill>
                <a:latin typeface="Georgia"/>
                <a:ea typeface="Georgia"/>
                <a:cs typeface="Georgia"/>
                <a:sym typeface="Georgia"/>
              </a:rPr>
              <a:t>1953 Coup</a:t>
            </a:r>
          </a:p>
        </p:txBody>
      </p:sp>
      <p:sp>
        <p:nvSpPr>
          <p:cNvPr id="86" name="Shape 86"/>
          <p:cNvSpPr txBox="1"/>
          <p:nvPr>
            <p:ph idx="1" type="body"/>
          </p:nvPr>
        </p:nvSpPr>
        <p:spPr>
          <a:xfrm>
            <a:off x="301625" y="1527175"/>
            <a:ext cx="8504100" cy="4572000"/>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0" i="0" lang="en-US" sz="2700" u="none" cap="none" strike="noStrike">
                <a:solidFill>
                  <a:schemeClr val="dk1"/>
                </a:solidFill>
                <a:latin typeface="Georgia"/>
                <a:ea typeface="Georgia"/>
                <a:cs typeface="Georgia"/>
                <a:sym typeface="Georgia"/>
              </a:rPr>
              <a:t>In 1953, the Shah, with the support of the CIA, overthrew the democratically elected prime minister, Mosad</a:t>
            </a:r>
            <a:r>
              <a:rPr lang="en-US"/>
              <a:t>deq</a:t>
            </a:r>
            <a:r>
              <a:rPr b="0" i="0" lang="en-US" sz="2700" u="none" cap="none" strike="noStrike">
                <a:solidFill>
                  <a:schemeClr val="dk1"/>
                </a:solidFill>
                <a:latin typeface="Georgia"/>
                <a:ea typeface="Georgia"/>
                <a:cs typeface="Georgia"/>
                <a:sym typeface="Georgia"/>
              </a:rPr>
              <a:t> </a:t>
            </a:r>
          </a:p>
        </p:txBody>
      </p:sp>
      <p:pic>
        <p:nvPicPr>
          <p:cNvPr id="87" name="Shape 87"/>
          <p:cNvPicPr preferRelativeResize="0"/>
          <p:nvPr/>
        </p:nvPicPr>
        <p:blipFill rotWithShape="1">
          <a:blip r:embed="rId3">
            <a:alphaModFix/>
          </a:blip>
          <a:srcRect b="0" l="0" r="0" t="0"/>
          <a:stretch/>
        </p:blipFill>
        <p:spPr>
          <a:xfrm>
            <a:off x="3505200" y="2590800"/>
            <a:ext cx="2817900" cy="3848100"/>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264" name="Shape 264"/>
        <p:cNvGrpSpPr/>
        <p:nvPr/>
      </p:nvGrpSpPr>
      <p:grpSpPr>
        <a:xfrm>
          <a:off x="0" y="0"/>
          <a:ext cx="0" cy="0"/>
          <a:chOff x="0" y="0"/>
          <a:chExt cx="0" cy="0"/>
        </a:xfrm>
      </p:grpSpPr>
      <p:sp>
        <p:nvSpPr>
          <p:cNvPr id="265" name="Shape 265"/>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b="0" i="0" lang="en-US" sz="3300" u="none" cap="none" strike="noStrike">
                <a:solidFill>
                  <a:srgbClr val="000000"/>
                </a:solidFill>
                <a:latin typeface="Georgia"/>
                <a:ea typeface="Georgia"/>
                <a:cs typeface="Georgia"/>
                <a:sym typeface="Georgia"/>
              </a:rPr>
              <a:t>2013 Presidential Election</a:t>
            </a:r>
          </a:p>
        </p:txBody>
      </p:sp>
      <p:sp>
        <p:nvSpPr>
          <p:cNvPr id="266" name="Shape 266"/>
          <p:cNvSpPr txBox="1"/>
          <p:nvPr>
            <p:ph idx="1" type="body"/>
          </p:nvPr>
        </p:nvSpPr>
        <p:spPr>
          <a:xfrm>
            <a:off x="301625" y="1527175"/>
            <a:ext cx="8504236" cy="4572000"/>
          </a:xfrm>
          <a:prstGeom prst="rect">
            <a:avLst/>
          </a:prstGeom>
          <a:noFill/>
          <a:ln>
            <a:noFill/>
          </a:ln>
        </p:spPr>
        <p:txBody>
          <a:bodyPr anchorCtr="0" anchor="t" bIns="45700" lIns="91425" rIns="91425" tIns="45700">
            <a:noAutofit/>
          </a:bodyPr>
          <a:lstStyle/>
          <a:p>
            <a:pPr indent="-317817" lvl="0" marL="273050" marR="0" rtl="0" algn="l">
              <a:lnSpc>
                <a:spcPct val="100000"/>
              </a:lnSpc>
              <a:spcBef>
                <a:spcPts val="0"/>
              </a:spcBef>
              <a:spcAft>
                <a:spcPts val="0"/>
              </a:spcAft>
              <a:buClr>
                <a:schemeClr val="accent1"/>
              </a:buClr>
              <a:buSzPct val="100000"/>
              <a:buFont typeface="Noto Sans Symbols"/>
              <a:buChar char="●"/>
            </a:pPr>
            <a:r>
              <a:rPr b="0" i="0" lang="en-US" sz="3000" u="none">
                <a:solidFill>
                  <a:schemeClr val="dk1"/>
                </a:solidFill>
                <a:latin typeface="Georgia"/>
                <a:ea typeface="Georgia"/>
                <a:cs typeface="Georgia"/>
                <a:sym typeface="Georgia"/>
              </a:rPr>
              <a:t>The Guardian Council screened 680 candidates, and 8 were allowed to run</a:t>
            </a:r>
          </a:p>
          <a:p>
            <a:pPr indent="-317817" lvl="0" marL="273050" marR="0" rtl="0" algn="l">
              <a:lnSpc>
                <a:spcPct val="100000"/>
              </a:lnSpc>
              <a:spcBef>
                <a:spcPts val="540"/>
              </a:spcBef>
              <a:spcAft>
                <a:spcPts val="0"/>
              </a:spcAft>
              <a:buClr>
                <a:schemeClr val="accent1"/>
              </a:buClr>
              <a:buSzPct val="100000"/>
              <a:buFont typeface="Noto Sans Symbols"/>
              <a:buChar char="●"/>
            </a:pPr>
            <a:r>
              <a:rPr b="0" i="0" lang="en-US" sz="3000" u="none">
                <a:solidFill>
                  <a:schemeClr val="dk1"/>
                </a:solidFill>
                <a:latin typeface="Georgia"/>
                <a:ea typeface="Georgia"/>
                <a:cs typeface="Georgia"/>
                <a:sym typeface="Georgia"/>
              </a:rPr>
              <a:t>Hassan Rouhani won in the first round with 50.88% of the vote.</a:t>
            </a:r>
          </a:p>
          <a:p>
            <a:pPr indent="-317817" lvl="0" marL="273050" marR="0" rtl="0" algn="l">
              <a:lnSpc>
                <a:spcPct val="100000"/>
              </a:lnSpc>
              <a:spcBef>
                <a:spcPts val="540"/>
              </a:spcBef>
              <a:spcAft>
                <a:spcPts val="0"/>
              </a:spcAft>
              <a:buClr>
                <a:schemeClr val="accent1"/>
              </a:buClr>
              <a:buSzPct val="100000"/>
              <a:buFont typeface="Noto Sans Symbols"/>
              <a:buChar char="●"/>
            </a:pPr>
            <a:r>
              <a:rPr b="0" i="0" lang="en-US" sz="3000" u="none">
                <a:solidFill>
                  <a:schemeClr val="dk1"/>
                </a:solidFill>
                <a:latin typeface="Georgia"/>
                <a:ea typeface="Georgia"/>
                <a:cs typeface="Georgia"/>
                <a:sym typeface="Georgia"/>
              </a:rPr>
              <a:t>Voter turnout was 73%</a:t>
            </a:r>
          </a:p>
          <a:p>
            <a:pPr indent="-317817" lvl="0" marL="273050" marR="0" rtl="0" algn="l">
              <a:lnSpc>
                <a:spcPct val="100000"/>
              </a:lnSpc>
              <a:spcBef>
                <a:spcPts val="540"/>
              </a:spcBef>
              <a:spcAft>
                <a:spcPts val="0"/>
              </a:spcAft>
              <a:buClr>
                <a:schemeClr val="accent1"/>
              </a:buClr>
              <a:buSzPct val="100000"/>
              <a:buFont typeface="Noto Sans Symbols"/>
              <a:buChar char="●"/>
            </a:pPr>
            <a:r>
              <a:rPr b="0" i="0" lang="en-US" sz="3000" u="none">
                <a:solidFill>
                  <a:schemeClr val="dk1"/>
                </a:solidFill>
                <a:latin typeface="Georgia"/>
                <a:ea typeface="Georgia"/>
                <a:cs typeface="Georgia"/>
                <a:sym typeface="Georgia"/>
              </a:rPr>
              <a:t>Rouhani is from the Moderation and Development Party, a centrist party</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270" name="Shape 270"/>
        <p:cNvGrpSpPr/>
        <p:nvPr/>
      </p:nvGrpSpPr>
      <p:grpSpPr>
        <a:xfrm>
          <a:off x="0" y="0"/>
          <a:ext cx="0" cy="0"/>
          <a:chOff x="0" y="0"/>
          <a:chExt cx="0" cy="0"/>
        </a:xfrm>
      </p:grpSpPr>
      <p:sp>
        <p:nvSpPr>
          <p:cNvPr id="271" name="Shape 271"/>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b="0" i="0" lang="en-US" sz="3300" u="none" cap="none" strike="noStrike">
                <a:solidFill>
                  <a:srgbClr val="000000"/>
                </a:solidFill>
                <a:latin typeface="Georgia"/>
                <a:ea typeface="Georgia"/>
                <a:cs typeface="Georgia"/>
                <a:sym typeface="Georgia"/>
              </a:rPr>
              <a:t>Interest Groups</a:t>
            </a:r>
          </a:p>
        </p:txBody>
      </p:sp>
      <p:sp>
        <p:nvSpPr>
          <p:cNvPr id="272" name="Shape 272"/>
          <p:cNvSpPr txBox="1"/>
          <p:nvPr>
            <p:ph idx="1" type="body"/>
          </p:nvPr>
        </p:nvSpPr>
        <p:spPr>
          <a:xfrm>
            <a:off x="176550" y="987425"/>
            <a:ext cx="8504100" cy="4572000"/>
          </a:xfrm>
          <a:prstGeom prst="rect">
            <a:avLst/>
          </a:prstGeom>
          <a:noFill/>
          <a:ln>
            <a:noFill/>
          </a:ln>
        </p:spPr>
        <p:txBody>
          <a:bodyPr anchorCtr="0" anchor="t" bIns="45700" lIns="91425" rIns="91425" tIns="45700">
            <a:noAutofit/>
          </a:bodyPr>
          <a:lstStyle/>
          <a:p>
            <a:pPr indent="-326707" lvl="1" marL="547687" marR="0" rtl="0" algn="l">
              <a:lnSpc>
                <a:spcPct val="80000"/>
              </a:lnSpc>
              <a:spcBef>
                <a:spcPts val="0"/>
              </a:spcBef>
              <a:spcAft>
                <a:spcPts val="0"/>
              </a:spcAft>
              <a:buClr>
                <a:schemeClr val="accent2"/>
              </a:buClr>
              <a:buSzPct val="100000"/>
              <a:buFont typeface="Noto Sans Symbols"/>
              <a:buChar char="○"/>
            </a:pPr>
            <a:r>
              <a:rPr b="0" i="0" lang="en-US" sz="2400" u="none" cap="none" strike="noStrike">
                <a:solidFill>
                  <a:schemeClr val="dk1"/>
                </a:solidFill>
                <a:latin typeface="Georgia"/>
                <a:ea typeface="Georgia"/>
                <a:cs typeface="Georgia"/>
                <a:sym typeface="Georgia"/>
              </a:rPr>
              <a:t>Islamic Association of Women</a:t>
            </a:r>
          </a:p>
          <a:p>
            <a:pPr indent="-326707" lvl="1" marL="547687" marR="0" rtl="0" algn="l">
              <a:lnSpc>
                <a:spcPct val="80000"/>
              </a:lnSpc>
              <a:spcBef>
                <a:spcPts val="480"/>
              </a:spcBef>
              <a:spcAft>
                <a:spcPts val="0"/>
              </a:spcAft>
              <a:buClr>
                <a:schemeClr val="accent2"/>
              </a:buClr>
              <a:buSzPct val="100000"/>
              <a:buFont typeface="Noto Sans Symbols"/>
              <a:buChar char="○"/>
            </a:pPr>
            <a:r>
              <a:rPr b="0" i="0" lang="en-US" sz="2400" u="none" cap="none" strike="noStrike">
                <a:solidFill>
                  <a:schemeClr val="dk1"/>
                </a:solidFill>
                <a:latin typeface="Georgia"/>
                <a:ea typeface="Georgia"/>
                <a:cs typeface="Georgia"/>
                <a:sym typeface="Georgia"/>
              </a:rPr>
              <a:t>Green Coalition</a:t>
            </a:r>
          </a:p>
          <a:p>
            <a:pPr indent="-326707" lvl="1" marL="547687" marR="0" rtl="0" algn="l">
              <a:lnSpc>
                <a:spcPct val="80000"/>
              </a:lnSpc>
              <a:spcBef>
                <a:spcPts val="480"/>
              </a:spcBef>
              <a:spcAft>
                <a:spcPts val="0"/>
              </a:spcAft>
              <a:buClr>
                <a:schemeClr val="accent2"/>
              </a:buClr>
              <a:buSzPct val="100000"/>
              <a:buFont typeface="Noto Sans Symbols"/>
              <a:buChar char="○"/>
            </a:pPr>
            <a:r>
              <a:rPr b="0" i="0" lang="en-US" sz="2400" u="none" cap="none" strike="noStrike">
                <a:solidFill>
                  <a:schemeClr val="dk1"/>
                </a:solidFill>
                <a:latin typeface="Georgia"/>
                <a:ea typeface="Georgia"/>
                <a:cs typeface="Georgia"/>
                <a:sym typeface="Georgia"/>
              </a:rPr>
              <a:t>Workers’ House</a:t>
            </a:r>
          </a:p>
          <a:p>
            <a:pPr indent="-295275" lvl="2" marL="822325" marR="0" rtl="0" algn="l">
              <a:lnSpc>
                <a:spcPct val="80000"/>
              </a:lnSpc>
              <a:spcBef>
                <a:spcPts val="400"/>
              </a:spcBef>
              <a:spcAft>
                <a:spcPts val="0"/>
              </a:spcAft>
              <a:buClr>
                <a:srgbClr val="8CADAE"/>
              </a:buClr>
              <a:buSzPct val="100000"/>
              <a:buFont typeface="Noto Sans Symbols"/>
              <a:buChar char="•"/>
            </a:pPr>
            <a:r>
              <a:rPr b="0" i="0" lang="en-US" sz="2400" u="none" cap="none" strike="noStrike">
                <a:solidFill>
                  <a:schemeClr val="dk1"/>
                </a:solidFill>
                <a:latin typeface="Georgia"/>
                <a:ea typeface="Georgia"/>
                <a:cs typeface="Georgia"/>
                <a:sym typeface="Georgia"/>
              </a:rPr>
              <a:t>Holds a May Day rally every year, which turned into protest in 1999 against conservative policies to weaken labor laws</a:t>
            </a:r>
          </a:p>
          <a:p>
            <a:pPr indent="-273050" lvl="0" marL="273050" marR="0" rtl="0" algn="l">
              <a:spcBef>
                <a:spcPts val="400"/>
              </a:spcBef>
              <a:spcAft>
                <a:spcPts val="0"/>
              </a:spcAft>
              <a:buClr>
                <a:schemeClr val="accent1"/>
              </a:buClr>
              <a:buSzPct val="70833"/>
              <a:buFont typeface="Noto Sans Symbols"/>
              <a:buNone/>
            </a:pPr>
            <a:r>
              <a:t/>
            </a:r>
            <a:endParaRPr b="0" i="0" sz="2400" u="none" cap="none" strike="noStrike">
              <a:solidFill>
                <a:schemeClr val="dk1"/>
              </a:solidFill>
              <a:latin typeface="Georgia"/>
              <a:ea typeface="Georgia"/>
              <a:cs typeface="Georgia"/>
              <a:sym typeface="Georgia"/>
            </a:endParaRPr>
          </a:p>
        </p:txBody>
      </p:sp>
      <p:pic>
        <p:nvPicPr>
          <p:cNvPr id="273" name="Shape 273"/>
          <p:cNvPicPr preferRelativeResize="0"/>
          <p:nvPr/>
        </p:nvPicPr>
        <p:blipFill rotWithShape="1">
          <a:blip r:embed="rId3">
            <a:alphaModFix/>
          </a:blip>
          <a:srcRect b="0" l="0" r="0" t="0"/>
          <a:stretch/>
        </p:blipFill>
        <p:spPr>
          <a:xfrm>
            <a:off x="1981200" y="3505200"/>
            <a:ext cx="5047200" cy="3274200"/>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277" name="Shape 277"/>
        <p:cNvGrpSpPr/>
        <p:nvPr/>
      </p:nvGrpSpPr>
      <p:grpSpPr>
        <a:xfrm>
          <a:off x="0" y="0"/>
          <a:ext cx="0" cy="0"/>
          <a:chOff x="0" y="0"/>
          <a:chExt cx="0" cy="0"/>
        </a:xfrm>
      </p:grpSpPr>
      <p:sp>
        <p:nvSpPr>
          <p:cNvPr id="278" name="Shape 278"/>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b="0" i="0" lang="en-US" sz="3600" u="none" cap="none" strike="noStrike">
                <a:solidFill>
                  <a:srgbClr val="000000"/>
                </a:solidFill>
                <a:latin typeface="Georgia"/>
                <a:ea typeface="Georgia"/>
                <a:cs typeface="Georgia"/>
                <a:sym typeface="Georgia"/>
              </a:rPr>
              <a:t>Velayat-e faqih (Jurist’s guardianship)</a:t>
            </a:r>
          </a:p>
        </p:txBody>
      </p:sp>
      <p:sp>
        <p:nvSpPr>
          <p:cNvPr id="279" name="Shape 279"/>
          <p:cNvSpPr txBox="1"/>
          <p:nvPr>
            <p:ph idx="1" type="body"/>
          </p:nvPr>
        </p:nvSpPr>
        <p:spPr>
          <a:xfrm>
            <a:off x="301625" y="1298575"/>
            <a:ext cx="8504100" cy="4572000"/>
          </a:xfrm>
          <a:prstGeom prst="rect">
            <a:avLst/>
          </a:prstGeom>
          <a:noFill/>
          <a:ln>
            <a:noFill/>
          </a:ln>
        </p:spPr>
        <p:txBody>
          <a:bodyPr anchorCtr="0" anchor="t" bIns="45700" lIns="91425" rIns="91425" tIns="45700">
            <a:noAutofit/>
          </a:bodyPr>
          <a:lstStyle/>
          <a:p>
            <a:pPr indent="-457200" lvl="1" marL="457200" marR="0" rtl="0" algn="l">
              <a:lnSpc>
                <a:spcPct val="100000"/>
              </a:lnSpc>
              <a:spcBef>
                <a:spcPts val="0"/>
              </a:spcBef>
              <a:spcAft>
                <a:spcPts val="0"/>
              </a:spcAft>
              <a:buClr>
                <a:schemeClr val="accent1"/>
              </a:buClr>
              <a:buSzPct val="85000"/>
              <a:buFont typeface="Noto Sans Symbols"/>
              <a:buChar char="○"/>
            </a:pPr>
            <a:r>
              <a:rPr b="0" i="0" lang="en-US" sz="2800" u="none" cap="none" strike="noStrike">
                <a:solidFill>
                  <a:schemeClr val="dk1"/>
                </a:solidFill>
                <a:latin typeface="Georgia"/>
                <a:ea typeface="Georgia"/>
                <a:cs typeface="Georgia"/>
                <a:sym typeface="Georgia"/>
              </a:rPr>
              <a:t>The principle instituted by Khomeini of overarching authority for different government institutions:</a:t>
            </a:r>
          </a:p>
          <a:p>
            <a:pPr indent="-457200" lvl="1" marL="457200" marR="0" rtl="0" algn="l">
              <a:lnSpc>
                <a:spcPct val="100000"/>
              </a:lnSpc>
              <a:spcBef>
                <a:spcPts val="560"/>
              </a:spcBef>
              <a:spcAft>
                <a:spcPts val="0"/>
              </a:spcAft>
              <a:buClr>
                <a:schemeClr val="accent2"/>
              </a:buClr>
              <a:buSzPct val="70000"/>
              <a:buFont typeface="Noto Sans Symbols"/>
              <a:buChar char="○"/>
            </a:pPr>
            <a:r>
              <a:rPr b="0" i="0" lang="en-US" sz="2800" u="none" cap="none" strike="noStrike">
                <a:solidFill>
                  <a:schemeClr val="dk1"/>
                </a:solidFill>
                <a:latin typeface="Georgia"/>
                <a:ea typeface="Georgia"/>
                <a:cs typeface="Georgia"/>
                <a:sym typeface="Georgia"/>
              </a:rPr>
              <a:t>Supreme Leader</a:t>
            </a:r>
          </a:p>
          <a:p>
            <a:pPr indent="-457200" lvl="1" marL="457200" marR="0" rtl="0" algn="l">
              <a:lnSpc>
                <a:spcPct val="100000"/>
              </a:lnSpc>
              <a:spcBef>
                <a:spcPts val="560"/>
              </a:spcBef>
              <a:spcAft>
                <a:spcPts val="0"/>
              </a:spcAft>
              <a:buClr>
                <a:schemeClr val="accent2"/>
              </a:buClr>
              <a:buSzPct val="70000"/>
              <a:buFont typeface="Noto Sans Symbols"/>
              <a:buChar char="○"/>
            </a:pPr>
            <a:r>
              <a:rPr b="0" i="0" lang="en-US" sz="2800" u="none" cap="none" strike="noStrike">
                <a:solidFill>
                  <a:schemeClr val="dk1"/>
                </a:solidFill>
                <a:latin typeface="Georgia"/>
                <a:ea typeface="Georgia"/>
                <a:cs typeface="Georgia"/>
                <a:sym typeface="Georgia"/>
              </a:rPr>
              <a:t>Guardian Council</a:t>
            </a:r>
          </a:p>
          <a:p>
            <a:pPr indent="-457200" lvl="1" marL="457200" marR="0" rtl="0" algn="l">
              <a:lnSpc>
                <a:spcPct val="100000"/>
              </a:lnSpc>
              <a:spcBef>
                <a:spcPts val="560"/>
              </a:spcBef>
              <a:spcAft>
                <a:spcPts val="0"/>
              </a:spcAft>
              <a:buClr>
                <a:schemeClr val="accent2"/>
              </a:buClr>
              <a:buSzPct val="70000"/>
              <a:buFont typeface="Noto Sans Symbols"/>
              <a:buChar char="○"/>
            </a:pPr>
            <a:r>
              <a:rPr b="0" i="0" lang="en-US" sz="2800" u="none" cap="none" strike="noStrike">
                <a:solidFill>
                  <a:schemeClr val="dk1"/>
                </a:solidFill>
                <a:latin typeface="Georgia"/>
                <a:ea typeface="Georgia"/>
                <a:cs typeface="Georgia"/>
                <a:sym typeface="Georgia"/>
              </a:rPr>
              <a:t>Assembly of Religious Experts</a:t>
            </a:r>
          </a:p>
          <a:p>
            <a:pPr indent="-457200" lvl="1" marL="457200" marR="0" rtl="0" algn="l">
              <a:lnSpc>
                <a:spcPct val="100000"/>
              </a:lnSpc>
              <a:spcBef>
                <a:spcPts val="560"/>
              </a:spcBef>
              <a:spcAft>
                <a:spcPts val="0"/>
              </a:spcAft>
              <a:buClr>
                <a:schemeClr val="accent2"/>
              </a:buClr>
              <a:buSzPct val="70000"/>
              <a:buFont typeface="Noto Sans Symbols"/>
              <a:buChar char="○"/>
            </a:pPr>
            <a:r>
              <a:rPr b="0" i="0" lang="en-US" sz="2800" u="none" cap="none" strike="noStrike">
                <a:solidFill>
                  <a:schemeClr val="dk1"/>
                </a:solidFill>
                <a:latin typeface="Georgia"/>
                <a:ea typeface="Georgia"/>
                <a:cs typeface="Georgia"/>
                <a:sym typeface="Georgia"/>
              </a:rPr>
              <a:t>Expediency Council</a:t>
            </a:r>
          </a:p>
          <a:p>
            <a:pPr indent="-457200" lvl="1" marL="457200" marR="0" rtl="0" algn="l">
              <a:lnSpc>
                <a:spcPct val="100000"/>
              </a:lnSpc>
              <a:spcBef>
                <a:spcPts val="560"/>
              </a:spcBef>
              <a:spcAft>
                <a:spcPts val="0"/>
              </a:spcAft>
              <a:buClr>
                <a:schemeClr val="accent1"/>
              </a:buClr>
              <a:buSzPct val="85000"/>
              <a:buFont typeface="Noto Sans Symbols"/>
              <a:buChar char="○"/>
            </a:pPr>
            <a:r>
              <a:rPr b="0" i="0" lang="en-US" sz="2800" u="none" cap="none" strike="noStrike">
                <a:solidFill>
                  <a:schemeClr val="dk1"/>
                </a:solidFill>
                <a:latin typeface="Georgia"/>
                <a:ea typeface="Georgia"/>
                <a:cs typeface="Georgia"/>
                <a:sym typeface="Georgia"/>
              </a:rPr>
              <a:t>Clerics rule consistent with Islam and as champions of the people</a:t>
            </a:r>
          </a:p>
          <a:p>
            <a:pPr indent="-273050" lvl="0" marL="273050" marR="0" rtl="0" algn="l">
              <a:spcBef>
                <a:spcPts val="560"/>
              </a:spcBef>
              <a:spcAft>
                <a:spcPts val="0"/>
              </a:spcAft>
              <a:buClr>
                <a:schemeClr val="accent1"/>
              </a:buClr>
              <a:buSzPct val="85000"/>
              <a:buFont typeface="Noto Sans Symbols"/>
              <a:buNone/>
            </a:pPr>
            <a:r>
              <a:t/>
            </a:r>
            <a:endParaRPr b="0" i="0" sz="2800" u="none" cap="none" strike="noStrike">
              <a:solidFill>
                <a:schemeClr val="dk1"/>
              </a:solidFill>
              <a:latin typeface="Georgia"/>
              <a:ea typeface="Georgia"/>
              <a:cs typeface="Georgia"/>
              <a:sym typeface="Georgia"/>
            </a:endParaRP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283" name="Shape 283"/>
        <p:cNvGrpSpPr/>
        <p:nvPr/>
      </p:nvGrpSpPr>
      <p:grpSpPr>
        <a:xfrm>
          <a:off x="0" y="0"/>
          <a:ext cx="0" cy="0"/>
          <a:chOff x="0" y="0"/>
          <a:chExt cx="0" cy="0"/>
        </a:xfrm>
      </p:grpSpPr>
      <p:sp>
        <p:nvSpPr>
          <p:cNvPr id="284" name="Shape 284"/>
          <p:cNvSpPr txBox="1"/>
          <p:nvPr>
            <p:ph type="title"/>
          </p:nvPr>
        </p:nvSpPr>
        <p:spPr>
          <a:xfrm>
            <a:off x="225425" y="-76200"/>
            <a:ext cx="8534400" cy="7587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b="0" i="0" lang="en-US" sz="3600" u="none" cap="none" strike="noStrike">
                <a:solidFill>
                  <a:srgbClr val="000000"/>
                </a:solidFill>
                <a:latin typeface="Georgia"/>
                <a:ea typeface="Georgia"/>
                <a:cs typeface="Georgia"/>
                <a:sym typeface="Georgia"/>
              </a:rPr>
              <a:t>Supreme Leader</a:t>
            </a:r>
          </a:p>
        </p:txBody>
      </p:sp>
      <p:sp>
        <p:nvSpPr>
          <p:cNvPr id="285" name="Shape 285"/>
          <p:cNvSpPr txBox="1"/>
          <p:nvPr>
            <p:ph idx="1" type="body"/>
          </p:nvPr>
        </p:nvSpPr>
        <p:spPr>
          <a:xfrm>
            <a:off x="225425" y="460375"/>
            <a:ext cx="8504100" cy="4572000"/>
          </a:xfrm>
          <a:prstGeom prst="rect">
            <a:avLst/>
          </a:prstGeom>
          <a:noFill/>
          <a:ln>
            <a:noFill/>
          </a:ln>
        </p:spPr>
        <p:txBody>
          <a:bodyPr anchorCtr="0" anchor="t" bIns="45700" lIns="91425" rIns="91425" tIns="45700">
            <a:noAutofit/>
          </a:bodyPr>
          <a:lstStyle/>
          <a:p>
            <a:pPr indent="-273050" lvl="0" marL="273050" marR="0" rtl="0" algn="l">
              <a:lnSpc>
                <a:spcPct val="80000"/>
              </a:lnSpc>
              <a:spcBef>
                <a:spcPts val="0"/>
              </a:spcBef>
              <a:spcAft>
                <a:spcPts val="0"/>
              </a:spcAft>
              <a:buClr>
                <a:schemeClr val="accent1"/>
              </a:buClr>
              <a:buSzPct val="25000"/>
              <a:buFont typeface="Noto Sans Symbols"/>
              <a:buNone/>
            </a:pPr>
            <a:r>
              <a:t/>
            </a:r>
            <a:endParaRPr b="0" i="0" sz="2400" u="none">
              <a:solidFill>
                <a:srgbClr val="000000"/>
              </a:solidFill>
              <a:latin typeface="Georgia"/>
              <a:ea typeface="Georgia"/>
              <a:cs typeface="Georgia"/>
              <a:sym typeface="Georgia"/>
            </a:endParaRPr>
          </a:p>
          <a:p>
            <a:pPr indent="-328295" lvl="0" marL="273050" marR="0" rtl="0" algn="l">
              <a:lnSpc>
                <a:spcPct val="80000"/>
              </a:lnSpc>
              <a:spcBef>
                <a:spcPts val="360"/>
              </a:spcBef>
              <a:spcAft>
                <a:spcPts val="0"/>
              </a:spcAft>
              <a:buClr>
                <a:srgbClr val="000000"/>
              </a:buClr>
              <a:buSzPct val="100000"/>
              <a:buFont typeface="Noto Sans Symbols"/>
              <a:buChar char="●"/>
            </a:pPr>
            <a:r>
              <a:rPr b="1" i="0" lang="en-US" sz="2400" u="sng">
                <a:solidFill>
                  <a:srgbClr val="000000"/>
                </a:solidFill>
                <a:latin typeface="Georgia"/>
                <a:ea typeface="Georgia"/>
                <a:cs typeface="Georgia"/>
                <a:sym typeface="Georgia"/>
              </a:rPr>
              <a:t>Formal Powers of Supreme Leader</a:t>
            </a:r>
            <a:r>
              <a:rPr b="0" i="0" lang="en-US" sz="2400" u="none">
                <a:solidFill>
                  <a:srgbClr val="000000"/>
                </a:solidFill>
                <a:latin typeface="Georgia"/>
                <a:ea typeface="Georgia"/>
                <a:cs typeface="Georgia"/>
                <a:sym typeface="Georgia"/>
              </a:rPr>
              <a:t>:</a:t>
            </a:r>
          </a:p>
          <a:p>
            <a:pPr indent="-362267" lvl="1" marL="547687" marR="0" rtl="0" algn="l">
              <a:lnSpc>
                <a:spcPct val="80000"/>
              </a:lnSpc>
              <a:spcBef>
                <a:spcPts val="320"/>
              </a:spcBef>
              <a:spcAft>
                <a:spcPts val="0"/>
              </a:spcAft>
              <a:buClr>
                <a:srgbClr val="FFFFFF"/>
              </a:buClr>
              <a:buSzPct val="100000"/>
              <a:buFont typeface="Noto Sans Symbols"/>
              <a:buChar char="○"/>
            </a:pPr>
            <a:r>
              <a:rPr b="0" i="0" lang="en-US" sz="2400" u="none" cap="none" strike="noStrike">
                <a:solidFill>
                  <a:srgbClr val="FFFFFF"/>
                </a:solidFill>
                <a:latin typeface="Georgia"/>
                <a:ea typeface="Georgia"/>
                <a:cs typeface="Georgia"/>
                <a:sym typeface="Georgia"/>
              </a:rPr>
              <a:t>Elimination of presidential candidates</a:t>
            </a:r>
          </a:p>
          <a:p>
            <a:pPr indent="-362267" lvl="1" marL="547687" marR="0" rtl="0" algn="l">
              <a:lnSpc>
                <a:spcPct val="80000"/>
              </a:lnSpc>
              <a:spcBef>
                <a:spcPts val="320"/>
              </a:spcBef>
              <a:spcAft>
                <a:spcPts val="0"/>
              </a:spcAft>
              <a:buClr>
                <a:srgbClr val="FFFFFF"/>
              </a:buClr>
              <a:buSzPct val="100000"/>
              <a:buFont typeface="Noto Sans Symbols"/>
              <a:buChar char="○"/>
            </a:pPr>
            <a:r>
              <a:rPr b="0" i="0" lang="en-US" sz="2400" u="none" cap="none" strike="noStrike">
                <a:solidFill>
                  <a:srgbClr val="FFFFFF"/>
                </a:solidFill>
                <a:latin typeface="Georgia"/>
                <a:ea typeface="Georgia"/>
                <a:cs typeface="Georgia"/>
                <a:sym typeface="Georgia"/>
              </a:rPr>
              <a:t>Command armed forces</a:t>
            </a:r>
          </a:p>
          <a:p>
            <a:pPr indent="-362267" lvl="1" marL="547687" marR="0" rtl="0" algn="l">
              <a:lnSpc>
                <a:spcPct val="80000"/>
              </a:lnSpc>
              <a:spcBef>
                <a:spcPts val="320"/>
              </a:spcBef>
              <a:spcAft>
                <a:spcPts val="0"/>
              </a:spcAft>
              <a:buClr>
                <a:srgbClr val="FFFFFF"/>
              </a:buClr>
              <a:buSzPct val="100000"/>
              <a:buFont typeface="Noto Sans Symbols"/>
              <a:buChar char="○"/>
            </a:pPr>
            <a:r>
              <a:rPr b="0" i="0" lang="en-US" sz="2400" u="none" cap="none" strike="noStrike">
                <a:solidFill>
                  <a:srgbClr val="FFFFFF"/>
                </a:solidFill>
                <a:latin typeface="Georgia"/>
                <a:ea typeface="Georgia"/>
                <a:cs typeface="Georgia"/>
                <a:sym typeface="Georgia"/>
              </a:rPr>
              <a:t>Declare war &amp; peace</a:t>
            </a:r>
          </a:p>
          <a:p>
            <a:pPr indent="-362267" lvl="1" marL="547687" marR="0" rtl="0" algn="l">
              <a:lnSpc>
                <a:spcPct val="80000"/>
              </a:lnSpc>
              <a:spcBef>
                <a:spcPts val="320"/>
              </a:spcBef>
              <a:spcAft>
                <a:spcPts val="0"/>
              </a:spcAft>
              <a:buClr>
                <a:srgbClr val="FFFFFF"/>
              </a:buClr>
              <a:buSzPct val="100000"/>
              <a:buFont typeface="Noto Sans Symbols"/>
              <a:buChar char="○"/>
            </a:pPr>
            <a:r>
              <a:rPr b="0" i="0" lang="en-US" sz="2400" u="none" cap="none" strike="noStrike">
                <a:solidFill>
                  <a:srgbClr val="FFFFFF"/>
                </a:solidFill>
                <a:latin typeface="Georgia"/>
                <a:ea typeface="Georgia"/>
                <a:cs typeface="Georgia"/>
                <a:sym typeface="Georgia"/>
              </a:rPr>
              <a:t>Appoint Chief Justice</a:t>
            </a:r>
          </a:p>
          <a:p>
            <a:pPr indent="-362267" lvl="1" marL="547687" marR="0" rtl="0" algn="l">
              <a:lnSpc>
                <a:spcPct val="80000"/>
              </a:lnSpc>
              <a:spcBef>
                <a:spcPts val="320"/>
              </a:spcBef>
              <a:spcAft>
                <a:spcPts val="0"/>
              </a:spcAft>
              <a:buClr>
                <a:srgbClr val="FFFFFF"/>
              </a:buClr>
              <a:buSzPct val="100000"/>
              <a:buFont typeface="Noto Sans Symbols"/>
              <a:buChar char="○"/>
            </a:pPr>
            <a:r>
              <a:rPr b="0" i="0" lang="en-US" sz="2400" u="none" cap="none" strike="noStrike">
                <a:solidFill>
                  <a:srgbClr val="FFFFFF"/>
                </a:solidFill>
                <a:latin typeface="Georgia"/>
                <a:ea typeface="Georgia"/>
                <a:cs typeface="Georgia"/>
                <a:sym typeface="Georgia"/>
              </a:rPr>
              <a:t>Nominate six members of Guardian Council</a:t>
            </a:r>
          </a:p>
          <a:p>
            <a:pPr indent="-362267" lvl="1" marL="547687" marR="0" rtl="0" algn="l">
              <a:lnSpc>
                <a:spcPct val="80000"/>
              </a:lnSpc>
              <a:spcBef>
                <a:spcPts val="320"/>
              </a:spcBef>
              <a:spcAft>
                <a:spcPts val="0"/>
              </a:spcAft>
              <a:buClr>
                <a:srgbClr val="FFFFFF"/>
              </a:buClr>
              <a:buSzPct val="100000"/>
              <a:buFont typeface="Noto Sans Symbols"/>
              <a:buChar char="○"/>
            </a:pPr>
            <a:r>
              <a:rPr b="0" i="0" lang="en-US" sz="2400" u="none" cap="none" strike="noStrike">
                <a:solidFill>
                  <a:srgbClr val="FFFFFF"/>
                </a:solidFill>
                <a:latin typeface="Georgia"/>
                <a:ea typeface="Georgia"/>
                <a:cs typeface="Georgia"/>
                <a:sym typeface="Georgia"/>
              </a:rPr>
              <a:t>Appoint many non-governmental directors, such as radio/TV and semi-public foundations</a:t>
            </a:r>
          </a:p>
          <a:p>
            <a:pPr indent="-280987" lvl="1" marL="547687" marR="0" rtl="0" algn="l">
              <a:lnSpc>
                <a:spcPct val="80000"/>
              </a:lnSpc>
              <a:spcBef>
                <a:spcPts val="320"/>
              </a:spcBef>
              <a:spcAft>
                <a:spcPts val="0"/>
              </a:spcAft>
              <a:buClr>
                <a:schemeClr val="accent2"/>
              </a:buClr>
              <a:buSzPct val="25000"/>
              <a:buFont typeface="Noto Sans Symbols"/>
              <a:buNone/>
            </a:pPr>
            <a:r>
              <a:t/>
            </a:r>
            <a:endParaRPr b="0" i="0" sz="2400" u="none" cap="none" strike="noStrike">
              <a:solidFill>
                <a:srgbClr val="FFFFFF"/>
              </a:solidFill>
              <a:latin typeface="Georgia"/>
              <a:ea typeface="Georgia"/>
              <a:cs typeface="Georgia"/>
              <a:sym typeface="Georgia"/>
            </a:endParaRPr>
          </a:p>
          <a:p>
            <a:pPr indent="-328295" lvl="0" marL="273050" marR="0" rtl="0" algn="l">
              <a:lnSpc>
                <a:spcPct val="80000"/>
              </a:lnSpc>
              <a:spcBef>
                <a:spcPts val="360"/>
              </a:spcBef>
              <a:spcAft>
                <a:spcPts val="0"/>
              </a:spcAft>
              <a:buClr>
                <a:srgbClr val="000000"/>
              </a:buClr>
              <a:buSzPct val="100000"/>
              <a:buFont typeface="Noto Sans Symbols"/>
              <a:buChar char="●"/>
            </a:pPr>
            <a:r>
              <a:rPr b="1" i="0" lang="en-US" sz="2400" u="sng">
                <a:solidFill>
                  <a:srgbClr val="000000"/>
                </a:solidFill>
                <a:latin typeface="Georgia"/>
                <a:ea typeface="Georgia"/>
                <a:cs typeface="Georgia"/>
                <a:sym typeface="Georgia"/>
              </a:rPr>
              <a:t>Informal Responsibilities as Religious Leader</a:t>
            </a:r>
            <a:r>
              <a:rPr b="0" i="0" lang="en-US" sz="2400" u="none">
                <a:solidFill>
                  <a:srgbClr val="000000"/>
                </a:solidFill>
                <a:latin typeface="Georgia"/>
                <a:ea typeface="Georgia"/>
                <a:cs typeface="Georgia"/>
                <a:sym typeface="Georgia"/>
              </a:rPr>
              <a:t>:</a:t>
            </a:r>
          </a:p>
          <a:p>
            <a:pPr indent="-362267" lvl="1" marL="547687" marR="0" rtl="0" algn="l">
              <a:lnSpc>
                <a:spcPct val="80000"/>
              </a:lnSpc>
              <a:spcBef>
                <a:spcPts val="320"/>
              </a:spcBef>
              <a:spcAft>
                <a:spcPts val="0"/>
              </a:spcAft>
              <a:buClr>
                <a:srgbClr val="FFFFFF"/>
              </a:buClr>
              <a:buSzPct val="100000"/>
              <a:buFont typeface="Noto Sans Symbols"/>
              <a:buChar char="○"/>
            </a:pPr>
            <a:r>
              <a:rPr b="0" i="1" lang="en-US" sz="2400" u="none" cap="none" strike="noStrike">
                <a:solidFill>
                  <a:srgbClr val="FFFFFF"/>
                </a:solidFill>
                <a:latin typeface="Georgia"/>
                <a:ea typeface="Georgia"/>
                <a:cs typeface="Georgia"/>
                <a:sym typeface="Georgia"/>
              </a:rPr>
              <a:t>faqih</a:t>
            </a:r>
            <a:r>
              <a:rPr b="0" i="0" lang="en-US" sz="2400" u="none" cap="none" strike="noStrike">
                <a:solidFill>
                  <a:srgbClr val="FFFFFF"/>
                </a:solidFill>
                <a:latin typeface="Georgia"/>
                <a:ea typeface="Georgia"/>
                <a:cs typeface="Georgia"/>
                <a:sym typeface="Georgia"/>
              </a:rPr>
              <a:t> – he is the leading Islamic jurist to interpret shari’a and religious documents</a:t>
            </a:r>
          </a:p>
          <a:p>
            <a:pPr indent="-362267" lvl="1" marL="547687" marR="0" rtl="0" algn="l">
              <a:lnSpc>
                <a:spcPct val="80000"/>
              </a:lnSpc>
              <a:spcBef>
                <a:spcPts val="320"/>
              </a:spcBef>
              <a:spcAft>
                <a:spcPts val="0"/>
              </a:spcAft>
              <a:buClr>
                <a:srgbClr val="FFFFFF"/>
              </a:buClr>
              <a:buSzPct val="100000"/>
              <a:buFont typeface="Noto Sans Symbols"/>
              <a:buChar char="○"/>
            </a:pPr>
            <a:r>
              <a:rPr b="0" i="0" lang="en-US" sz="2400" u="none" cap="none" strike="noStrike">
                <a:solidFill>
                  <a:srgbClr val="FFFFFF"/>
                </a:solidFill>
                <a:latin typeface="Georgia"/>
                <a:ea typeface="Georgia"/>
                <a:cs typeface="Georgia"/>
                <a:sym typeface="Georgia"/>
              </a:rPr>
              <a:t>Links three branches of government together</a:t>
            </a:r>
          </a:p>
          <a:p>
            <a:pPr indent="-362267" lvl="1" marL="547687" marR="0" rtl="0" algn="l">
              <a:lnSpc>
                <a:spcPct val="80000"/>
              </a:lnSpc>
              <a:spcBef>
                <a:spcPts val="320"/>
              </a:spcBef>
              <a:spcAft>
                <a:spcPts val="0"/>
              </a:spcAft>
              <a:buClr>
                <a:srgbClr val="FFFFFF"/>
              </a:buClr>
              <a:buSzPct val="100000"/>
              <a:buFont typeface="Noto Sans Symbols"/>
              <a:buChar char="○"/>
            </a:pPr>
            <a:r>
              <a:rPr b="0" i="0" lang="en-US" sz="2400" u="none" cap="none" strike="noStrike">
                <a:solidFill>
                  <a:srgbClr val="FFFFFF"/>
                </a:solidFill>
                <a:latin typeface="Georgia"/>
                <a:ea typeface="Georgia"/>
                <a:cs typeface="Georgia"/>
                <a:sym typeface="Georgia"/>
              </a:rPr>
              <a:t>“Determining the interests of Islam”</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289" name="Shape 289"/>
        <p:cNvGrpSpPr/>
        <p:nvPr/>
      </p:nvGrpSpPr>
      <p:grpSpPr>
        <a:xfrm>
          <a:off x="0" y="0"/>
          <a:ext cx="0" cy="0"/>
          <a:chOff x="0" y="0"/>
          <a:chExt cx="0" cy="0"/>
        </a:xfrm>
      </p:grpSpPr>
      <p:sp>
        <p:nvSpPr>
          <p:cNvPr id="290" name="Shape 290"/>
          <p:cNvSpPr txBox="1"/>
          <p:nvPr>
            <p:ph type="title"/>
          </p:nvPr>
        </p:nvSpPr>
        <p:spPr>
          <a:xfrm>
            <a:off x="301625" y="304800"/>
            <a:ext cx="85407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b="0" i="0" lang="en-US" sz="2900" u="none" cap="none" strike="noStrike">
                <a:solidFill>
                  <a:srgbClr val="000000"/>
                </a:solidFill>
                <a:latin typeface="Georgia"/>
                <a:ea typeface="Georgia"/>
                <a:cs typeface="Georgia"/>
                <a:sym typeface="Georgia"/>
              </a:rPr>
              <a:t>GRAND AYATOLLAH ALI KHAMENEI</a:t>
            </a:r>
            <a:br>
              <a:rPr b="0" i="0" lang="en-US" sz="2500" u="none" cap="none" strike="noStrike">
                <a:solidFill>
                  <a:srgbClr val="000000"/>
                </a:solidFill>
                <a:latin typeface="Georgia"/>
                <a:ea typeface="Georgia"/>
                <a:cs typeface="Georgia"/>
                <a:sym typeface="Georgia"/>
              </a:rPr>
            </a:br>
          </a:p>
        </p:txBody>
      </p:sp>
      <p:pic>
        <p:nvPicPr>
          <p:cNvPr id="291" name="Shape 291"/>
          <p:cNvPicPr preferRelativeResize="0"/>
          <p:nvPr>
            <p:ph idx="1" type="body"/>
          </p:nvPr>
        </p:nvPicPr>
        <p:blipFill rotWithShape="1">
          <a:blip r:embed="rId3">
            <a:alphaModFix/>
          </a:blip>
          <a:srcRect b="0" l="0" r="0" t="0"/>
          <a:stretch/>
        </p:blipFill>
        <p:spPr>
          <a:xfrm>
            <a:off x="2691325" y="1600200"/>
            <a:ext cx="3863400" cy="4952400"/>
          </a:xfrm>
          <a:prstGeom prst="rect">
            <a:avLst/>
          </a:prstGeom>
          <a:noFill/>
          <a:ln cap="flat" cmpd="sng" w="9525">
            <a:solidFill>
              <a:schemeClr val="dk1"/>
            </a:solidFill>
            <a:prstDash val="solid"/>
            <a:miter/>
            <a:headEnd len="med" w="med" type="none"/>
            <a:tailEnd len="med" w="med" type="none"/>
          </a:ln>
        </p:spPr>
      </p:pic>
      <p:sp>
        <p:nvSpPr>
          <p:cNvPr id="292" name="Shape 292"/>
          <p:cNvSpPr txBox="1"/>
          <p:nvPr/>
        </p:nvSpPr>
        <p:spPr>
          <a:xfrm>
            <a:off x="2667000" y="990600"/>
            <a:ext cx="4114800" cy="3666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7B9899"/>
              </a:buClr>
              <a:buSzPct val="25000"/>
              <a:buFont typeface="Arial"/>
              <a:buNone/>
            </a:pPr>
            <a:r>
              <a:rPr b="0" i="0" lang="en-US" sz="1800" u="none">
                <a:latin typeface="Arial"/>
                <a:ea typeface="Arial"/>
                <a:cs typeface="Arial"/>
                <a:sym typeface="Arial"/>
              </a:rPr>
              <a:t>(Supreme Leader 1989-present)</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296" name="Shape 296"/>
        <p:cNvGrpSpPr/>
        <p:nvPr/>
      </p:nvGrpSpPr>
      <p:grpSpPr>
        <a:xfrm>
          <a:off x="0" y="0"/>
          <a:ext cx="0" cy="0"/>
          <a:chOff x="0" y="0"/>
          <a:chExt cx="0" cy="0"/>
        </a:xfrm>
      </p:grpSpPr>
      <p:sp>
        <p:nvSpPr>
          <p:cNvPr id="297" name="Shape 297"/>
          <p:cNvSpPr txBox="1"/>
          <p:nvPr>
            <p:ph type="title"/>
          </p:nvPr>
        </p:nvSpPr>
        <p:spPr>
          <a:xfrm>
            <a:off x="228600" y="-76200"/>
            <a:ext cx="8534400" cy="9906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b="0" i="0" lang="en-US" sz="3600" u="none" cap="none" strike="noStrike">
                <a:solidFill>
                  <a:srgbClr val="000000"/>
                </a:solidFill>
                <a:latin typeface="Georgia"/>
                <a:ea typeface="Georgia"/>
                <a:cs typeface="Georgia"/>
                <a:sym typeface="Georgia"/>
              </a:rPr>
              <a:t>Guardian Council</a:t>
            </a:r>
          </a:p>
        </p:txBody>
      </p:sp>
      <p:sp>
        <p:nvSpPr>
          <p:cNvPr id="298" name="Shape 298"/>
          <p:cNvSpPr txBox="1"/>
          <p:nvPr>
            <p:ph idx="1" type="body"/>
          </p:nvPr>
        </p:nvSpPr>
        <p:spPr>
          <a:xfrm>
            <a:off x="301625" y="914400"/>
            <a:ext cx="8504100" cy="4575300"/>
          </a:xfrm>
          <a:prstGeom prst="rect">
            <a:avLst/>
          </a:prstGeom>
          <a:noFill/>
          <a:ln>
            <a:noFill/>
          </a:ln>
        </p:spPr>
        <p:txBody>
          <a:bodyPr anchorCtr="0" anchor="t" bIns="45700" lIns="91425" rIns="91425" tIns="45700">
            <a:noAutofit/>
          </a:bodyPr>
          <a:lstStyle/>
          <a:p>
            <a:pPr indent="-317500" lvl="0" marL="273050" marR="0" rtl="0" algn="l">
              <a:lnSpc>
                <a:spcPct val="90000"/>
              </a:lnSpc>
              <a:spcBef>
                <a:spcPts val="0"/>
              </a:spcBef>
              <a:spcAft>
                <a:spcPts val="0"/>
              </a:spcAft>
              <a:buClr>
                <a:schemeClr val="accent1"/>
              </a:buClr>
              <a:buSzPct val="100000"/>
              <a:buFont typeface="Noto Sans Symbols"/>
              <a:buChar char="●"/>
            </a:pPr>
            <a:r>
              <a:rPr b="0" i="0" lang="en-US" sz="2400" u="none">
                <a:solidFill>
                  <a:schemeClr val="dk1"/>
                </a:solidFill>
                <a:latin typeface="Georgia"/>
                <a:ea typeface="Georgia"/>
                <a:cs typeface="Georgia"/>
                <a:sym typeface="Georgia"/>
              </a:rPr>
              <a:t>12 members</a:t>
            </a:r>
          </a:p>
          <a:p>
            <a:pPr indent="-317500" lvl="0" marL="273050" marR="0" rtl="0" algn="l">
              <a:lnSpc>
                <a:spcPct val="90000"/>
              </a:lnSpc>
              <a:spcBef>
                <a:spcPts val="400"/>
              </a:spcBef>
              <a:spcAft>
                <a:spcPts val="0"/>
              </a:spcAft>
              <a:buClr>
                <a:schemeClr val="accent1"/>
              </a:buClr>
              <a:buSzPct val="100000"/>
              <a:buFont typeface="Noto Sans Symbols"/>
              <a:buChar char="●"/>
            </a:pPr>
            <a:r>
              <a:rPr b="0" i="0" lang="en-US" sz="2400" u="none">
                <a:solidFill>
                  <a:schemeClr val="dk1"/>
                </a:solidFill>
                <a:latin typeface="Georgia"/>
                <a:ea typeface="Georgia"/>
                <a:cs typeface="Georgia"/>
                <a:sym typeface="Georgia"/>
              </a:rPr>
              <a:t>All Male</a:t>
            </a:r>
          </a:p>
          <a:p>
            <a:pPr indent="-317500" lvl="0" marL="273050" marR="0" rtl="0" algn="l">
              <a:lnSpc>
                <a:spcPct val="90000"/>
              </a:lnSpc>
              <a:spcBef>
                <a:spcPts val="400"/>
              </a:spcBef>
              <a:spcAft>
                <a:spcPts val="0"/>
              </a:spcAft>
              <a:buClr>
                <a:schemeClr val="accent1"/>
              </a:buClr>
              <a:buSzPct val="100000"/>
              <a:buFont typeface="Noto Sans Symbols"/>
              <a:buChar char="●"/>
            </a:pPr>
            <a:r>
              <a:rPr b="0" i="0" lang="en-US" sz="2400" u="none">
                <a:solidFill>
                  <a:schemeClr val="dk1"/>
                </a:solidFill>
                <a:latin typeface="Georgia"/>
                <a:ea typeface="Georgia"/>
                <a:cs typeface="Georgia"/>
                <a:sym typeface="Georgia"/>
              </a:rPr>
              <a:t>6 members (clerics) appointed by Supreme Leader</a:t>
            </a:r>
          </a:p>
          <a:p>
            <a:pPr indent="-317500" lvl="0" marL="273050" marR="0" rtl="0" algn="l">
              <a:lnSpc>
                <a:spcPct val="90000"/>
              </a:lnSpc>
              <a:spcBef>
                <a:spcPts val="400"/>
              </a:spcBef>
              <a:spcAft>
                <a:spcPts val="0"/>
              </a:spcAft>
              <a:buClr>
                <a:schemeClr val="accent1"/>
              </a:buClr>
              <a:buSzPct val="100000"/>
              <a:buFont typeface="Noto Sans Symbols"/>
              <a:buChar char="●"/>
            </a:pPr>
            <a:r>
              <a:rPr b="0" i="0" lang="en-US" sz="2400" u="none">
                <a:solidFill>
                  <a:schemeClr val="dk1"/>
                </a:solidFill>
                <a:latin typeface="Georgia"/>
                <a:ea typeface="Georgia"/>
                <a:cs typeface="Georgia"/>
                <a:sym typeface="Georgia"/>
              </a:rPr>
              <a:t>6 members (lawyers) nominated by chief judge, approved by Majlis</a:t>
            </a:r>
          </a:p>
          <a:p>
            <a:pPr indent="-317500" lvl="0" marL="273050" marR="0" rtl="0" algn="l">
              <a:lnSpc>
                <a:spcPct val="90000"/>
              </a:lnSpc>
              <a:spcBef>
                <a:spcPts val="400"/>
              </a:spcBef>
              <a:spcAft>
                <a:spcPts val="0"/>
              </a:spcAft>
              <a:buClr>
                <a:schemeClr val="accent1"/>
              </a:buClr>
              <a:buSzPct val="100000"/>
              <a:buFont typeface="Noto Sans Symbols"/>
              <a:buChar char="●"/>
            </a:pPr>
            <a:r>
              <a:rPr b="0" i="0" lang="en-US" sz="2400" u="none">
                <a:solidFill>
                  <a:schemeClr val="dk1"/>
                </a:solidFill>
                <a:latin typeface="Georgia"/>
                <a:ea typeface="Georgia"/>
                <a:cs typeface="Georgia"/>
                <a:sym typeface="Georgia"/>
              </a:rPr>
              <a:t>Serve 6-year terms</a:t>
            </a:r>
          </a:p>
          <a:p>
            <a:pPr indent="-273050" lvl="0" marL="273050" marR="0" rtl="0" algn="l">
              <a:lnSpc>
                <a:spcPct val="90000"/>
              </a:lnSpc>
              <a:spcBef>
                <a:spcPts val="480"/>
              </a:spcBef>
              <a:spcAft>
                <a:spcPts val="0"/>
              </a:spcAft>
              <a:buClr>
                <a:schemeClr val="accent1"/>
              </a:buClr>
              <a:buSzPct val="25000"/>
              <a:buFont typeface="Noto Sans Symbols"/>
              <a:buNone/>
            </a:pPr>
            <a:r>
              <a:rPr b="1" i="0" lang="en-US" sz="2400" u="sng">
                <a:solidFill>
                  <a:schemeClr val="dk1"/>
                </a:solidFill>
                <a:latin typeface="Georgia"/>
                <a:ea typeface="Georgia"/>
                <a:cs typeface="Georgia"/>
                <a:sym typeface="Georgia"/>
              </a:rPr>
              <a:t>Responsibilities</a:t>
            </a:r>
          </a:p>
          <a:p>
            <a:pPr indent="-317500" lvl="0" marL="273050" marR="0" rtl="0" algn="l">
              <a:lnSpc>
                <a:spcPct val="90000"/>
              </a:lnSpc>
              <a:spcBef>
                <a:spcPts val="400"/>
              </a:spcBef>
              <a:spcAft>
                <a:spcPts val="0"/>
              </a:spcAft>
              <a:buClr>
                <a:schemeClr val="accent1"/>
              </a:buClr>
              <a:buSzPct val="100000"/>
              <a:buFont typeface="Noto Sans Symbols"/>
              <a:buChar char="●"/>
            </a:pPr>
            <a:r>
              <a:rPr b="0" i="0" lang="en-US" sz="2400" u="none">
                <a:solidFill>
                  <a:schemeClr val="dk1"/>
                </a:solidFill>
                <a:latin typeface="Georgia"/>
                <a:ea typeface="Georgia"/>
                <a:cs typeface="Georgia"/>
                <a:sym typeface="Georgia"/>
              </a:rPr>
              <a:t>They represent theocratic principles within the government</a:t>
            </a:r>
          </a:p>
          <a:p>
            <a:pPr indent="-317500" lvl="0" marL="273050" marR="0" rtl="0" algn="l">
              <a:lnSpc>
                <a:spcPct val="90000"/>
              </a:lnSpc>
              <a:spcBef>
                <a:spcPts val="400"/>
              </a:spcBef>
              <a:spcAft>
                <a:spcPts val="0"/>
              </a:spcAft>
              <a:buClr>
                <a:schemeClr val="accent1"/>
              </a:buClr>
              <a:buSzPct val="100000"/>
              <a:buFont typeface="Noto Sans Symbols"/>
              <a:buChar char="●"/>
            </a:pPr>
            <a:r>
              <a:rPr b="0" i="0" lang="en-US" sz="2400" u="none">
                <a:solidFill>
                  <a:schemeClr val="dk1"/>
                </a:solidFill>
                <a:latin typeface="Georgia"/>
                <a:ea typeface="Georgia"/>
                <a:cs typeface="Georgia"/>
                <a:sym typeface="Georgia"/>
              </a:rPr>
              <a:t>Review bills passed by Majlis to ensure they conform with shari’a (revision if necessary)</a:t>
            </a:r>
          </a:p>
          <a:p>
            <a:pPr indent="-353377" lvl="1" marL="547687" marR="0" rtl="0" algn="l">
              <a:lnSpc>
                <a:spcPct val="90000"/>
              </a:lnSpc>
              <a:spcBef>
                <a:spcPts val="360"/>
              </a:spcBef>
              <a:spcAft>
                <a:spcPts val="0"/>
              </a:spcAft>
              <a:buClr>
                <a:schemeClr val="accent2"/>
              </a:buClr>
              <a:buSzPct val="100000"/>
              <a:buFont typeface="Noto Sans Symbols"/>
              <a:buChar char="○"/>
            </a:pPr>
            <a:r>
              <a:rPr b="0" i="0" lang="en-US" sz="2400" u="none" cap="none" strike="noStrike">
                <a:solidFill>
                  <a:schemeClr val="dk2"/>
                </a:solidFill>
                <a:latin typeface="Georgia"/>
                <a:ea typeface="Georgia"/>
                <a:cs typeface="Georgia"/>
                <a:sym typeface="Georgia"/>
              </a:rPr>
              <a:t>Guardian Council and Supreme Leader together exercise principle of jurist’s guardianship (Make sure all democratic bodies adhere to Islamic laws &amp; beliefs)</a:t>
            </a:r>
          </a:p>
          <a:p>
            <a:pPr indent="-317500" lvl="0" marL="273050" marR="0" rtl="0" algn="l">
              <a:lnSpc>
                <a:spcPct val="90000"/>
              </a:lnSpc>
              <a:spcBef>
                <a:spcPts val="400"/>
              </a:spcBef>
              <a:spcAft>
                <a:spcPts val="0"/>
              </a:spcAft>
              <a:buClr>
                <a:schemeClr val="accent1"/>
              </a:buClr>
              <a:buSzPct val="100000"/>
              <a:buFont typeface="Noto Sans Symbols"/>
              <a:buChar char="●"/>
            </a:pPr>
            <a:r>
              <a:rPr b="0" i="0" lang="en-US" sz="2400" u="none">
                <a:solidFill>
                  <a:schemeClr val="dk1"/>
                </a:solidFill>
                <a:latin typeface="Georgia"/>
                <a:ea typeface="Georgia"/>
                <a:cs typeface="Georgia"/>
                <a:sym typeface="Georgia"/>
              </a:rPr>
              <a:t>Power to decide who can compete in elections</a:t>
            </a:r>
          </a:p>
          <a:p>
            <a:pPr indent="-273050" lvl="0" marL="273050" marR="0" rtl="0" algn="l">
              <a:spcBef>
                <a:spcPts val="400"/>
              </a:spcBef>
              <a:spcAft>
                <a:spcPts val="0"/>
              </a:spcAft>
              <a:buClr>
                <a:schemeClr val="accent1"/>
              </a:buClr>
              <a:buSzPct val="70833"/>
              <a:buFont typeface="Noto Sans Symbols"/>
              <a:buNone/>
            </a:pPr>
            <a:r>
              <a:t/>
            </a:r>
            <a:endParaRPr b="0" i="0" sz="2400" u="none">
              <a:solidFill>
                <a:schemeClr val="dk1"/>
              </a:solidFill>
              <a:latin typeface="Georgia"/>
              <a:ea typeface="Georgia"/>
              <a:cs typeface="Georgia"/>
              <a:sym typeface="Georgia"/>
            </a:endParaRP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302" name="Shape 302"/>
        <p:cNvGrpSpPr/>
        <p:nvPr/>
      </p:nvGrpSpPr>
      <p:grpSpPr>
        <a:xfrm>
          <a:off x="0" y="0"/>
          <a:ext cx="0" cy="0"/>
          <a:chOff x="0" y="0"/>
          <a:chExt cx="0" cy="0"/>
        </a:xfrm>
      </p:grpSpPr>
      <p:sp>
        <p:nvSpPr>
          <p:cNvPr id="303" name="Shape 303"/>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spcBef>
                <a:spcPts val="0"/>
              </a:spcBef>
              <a:spcAft>
                <a:spcPts val="0"/>
              </a:spcAft>
              <a:buSzPct val="25000"/>
              <a:buNone/>
            </a:pPr>
            <a:r>
              <a:t/>
            </a:r>
            <a:endParaRPr b="0" i="0" sz="3300" u="none" cap="none" strike="noStrike">
              <a:solidFill>
                <a:srgbClr val="7A9798"/>
              </a:solidFill>
              <a:latin typeface="Georgia"/>
              <a:ea typeface="Georgia"/>
              <a:cs typeface="Georgia"/>
              <a:sym typeface="Georgia"/>
            </a:endParaRPr>
          </a:p>
        </p:txBody>
      </p:sp>
      <p:pic>
        <p:nvPicPr>
          <p:cNvPr id="304" name="Shape 304"/>
          <p:cNvPicPr preferRelativeResize="0"/>
          <p:nvPr>
            <p:ph idx="1" type="body"/>
          </p:nvPr>
        </p:nvPicPr>
        <p:blipFill rotWithShape="1">
          <a:blip r:embed="rId3">
            <a:alphaModFix/>
          </a:blip>
          <a:srcRect b="0" l="-19392" r="-19392" t="0"/>
          <a:stretch/>
        </p:blipFill>
        <p:spPr>
          <a:xfrm>
            <a:off x="91351" y="919675"/>
            <a:ext cx="9632700" cy="5178900"/>
          </a:xfrm>
          <a:prstGeom prst="rect">
            <a:avLst/>
          </a:prstGeom>
          <a:noFill/>
          <a:ln>
            <a:noFill/>
          </a:ln>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308" name="Shape 308"/>
        <p:cNvGrpSpPr/>
        <p:nvPr/>
      </p:nvGrpSpPr>
      <p:grpSpPr>
        <a:xfrm>
          <a:off x="0" y="0"/>
          <a:ext cx="0" cy="0"/>
          <a:chOff x="0" y="0"/>
          <a:chExt cx="0" cy="0"/>
        </a:xfrm>
      </p:grpSpPr>
      <p:sp>
        <p:nvSpPr>
          <p:cNvPr id="309" name="Shape 309"/>
          <p:cNvSpPr txBox="1"/>
          <p:nvPr>
            <p:ph type="title"/>
          </p:nvPr>
        </p:nvSpPr>
        <p:spPr>
          <a:xfrm>
            <a:off x="225425" y="152400"/>
            <a:ext cx="8534400" cy="7587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b="0" i="0" lang="en-US" sz="3600" u="none" cap="none" strike="noStrike">
                <a:solidFill>
                  <a:srgbClr val="000000"/>
                </a:solidFill>
                <a:latin typeface="Georgia"/>
                <a:ea typeface="Georgia"/>
                <a:cs typeface="Georgia"/>
                <a:sym typeface="Georgia"/>
              </a:rPr>
              <a:t>Assembly of Religious Experts</a:t>
            </a:r>
          </a:p>
        </p:txBody>
      </p:sp>
      <p:sp>
        <p:nvSpPr>
          <p:cNvPr id="310" name="Shape 310"/>
          <p:cNvSpPr txBox="1"/>
          <p:nvPr>
            <p:ph idx="1" type="body"/>
          </p:nvPr>
        </p:nvSpPr>
        <p:spPr>
          <a:xfrm>
            <a:off x="301625" y="1146175"/>
            <a:ext cx="8504100" cy="4572000"/>
          </a:xfrm>
          <a:prstGeom prst="rect">
            <a:avLst/>
          </a:prstGeom>
          <a:noFill/>
          <a:ln>
            <a:noFill/>
          </a:ln>
        </p:spPr>
        <p:txBody>
          <a:bodyPr anchorCtr="0" anchor="t" bIns="45700" lIns="91425" rIns="91425" tIns="45700">
            <a:noAutofit/>
          </a:bodyPr>
          <a:lstStyle/>
          <a:p>
            <a:pPr indent="-334010" lvl="0" marL="273050" marR="0" rtl="0" algn="l">
              <a:lnSpc>
                <a:spcPct val="90000"/>
              </a:lnSpc>
              <a:spcBef>
                <a:spcPts val="0"/>
              </a:spcBef>
              <a:spcAft>
                <a:spcPts val="0"/>
              </a:spcAft>
              <a:buClr>
                <a:schemeClr val="accent1"/>
              </a:buClr>
              <a:buSzPct val="100000"/>
              <a:buFont typeface="Noto Sans Symbols"/>
              <a:buChar char="●"/>
            </a:pPr>
            <a:r>
              <a:rPr b="0" i="0" lang="en-US" sz="3000" u="none">
                <a:solidFill>
                  <a:schemeClr val="dk1"/>
                </a:solidFill>
                <a:latin typeface="Georgia"/>
                <a:ea typeface="Georgia"/>
                <a:cs typeface="Georgia"/>
                <a:sym typeface="Georgia"/>
              </a:rPr>
              <a:t>Expanded in 1989 to 86 members</a:t>
            </a:r>
          </a:p>
          <a:p>
            <a:pPr indent="-334010" lvl="0" marL="273050" marR="0" rtl="0" algn="l">
              <a:lnSpc>
                <a:spcPct val="90000"/>
              </a:lnSpc>
              <a:spcBef>
                <a:spcPts val="480"/>
              </a:spcBef>
              <a:spcAft>
                <a:spcPts val="0"/>
              </a:spcAft>
              <a:buClr>
                <a:schemeClr val="accent1"/>
              </a:buClr>
              <a:buSzPct val="100000"/>
              <a:buFont typeface="Noto Sans Symbols"/>
              <a:buChar char="●"/>
            </a:pPr>
            <a:r>
              <a:rPr b="0" i="0" lang="en-US" sz="3000" u="none">
                <a:solidFill>
                  <a:schemeClr val="dk1"/>
                </a:solidFill>
                <a:latin typeface="Georgia"/>
                <a:ea typeface="Georgia"/>
                <a:cs typeface="Georgia"/>
                <a:sym typeface="Georgia"/>
              </a:rPr>
              <a:t>Directly elected by the people</a:t>
            </a:r>
          </a:p>
          <a:p>
            <a:pPr indent="-334010" lvl="0" marL="273050" marR="0" rtl="0" algn="l">
              <a:lnSpc>
                <a:spcPct val="90000"/>
              </a:lnSpc>
              <a:spcBef>
                <a:spcPts val="480"/>
              </a:spcBef>
              <a:spcAft>
                <a:spcPts val="0"/>
              </a:spcAft>
              <a:buClr>
                <a:schemeClr val="accent1"/>
              </a:buClr>
              <a:buSzPct val="100000"/>
              <a:buFont typeface="Noto Sans Symbols"/>
              <a:buChar char="●"/>
            </a:pPr>
            <a:r>
              <a:rPr b="0" i="0" lang="en-US" sz="3000" u="none">
                <a:solidFill>
                  <a:schemeClr val="dk1"/>
                </a:solidFill>
                <a:latin typeface="Georgia"/>
                <a:ea typeface="Georgia"/>
                <a:cs typeface="Georgia"/>
                <a:sym typeface="Georgia"/>
              </a:rPr>
              <a:t>8 year terms</a:t>
            </a:r>
          </a:p>
          <a:p>
            <a:pPr indent="-334010" lvl="0" marL="273050" marR="0" rtl="0" algn="l">
              <a:lnSpc>
                <a:spcPct val="90000"/>
              </a:lnSpc>
              <a:spcBef>
                <a:spcPts val="480"/>
              </a:spcBef>
              <a:spcAft>
                <a:spcPts val="0"/>
              </a:spcAft>
              <a:buClr>
                <a:schemeClr val="accent1"/>
              </a:buClr>
              <a:buSzPct val="100000"/>
              <a:buFont typeface="Noto Sans Symbols"/>
              <a:buChar char="●"/>
            </a:pPr>
            <a:r>
              <a:rPr b="0" i="0" lang="en-US" sz="3000" u="none">
                <a:solidFill>
                  <a:schemeClr val="dk1"/>
                </a:solidFill>
                <a:latin typeface="Georgia"/>
                <a:ea typeface="Georgia"/>
                <a:cs typeface="Georgia"/>
                <a:sym typeface="Georgia"/>
              </a:rPr>
              <a:t>A 1998 revision now allows non-clerics to stand for Assembly – candidates are still subject to approval by Council of Guardians</a:t>
            </a:r>
          </a:p>
          <a:p>
            <a:pPr indent="-273050" lvl="0" marL="273050" marR="0" rtl="0" algn="l">
              <a:lnSpc>
                <a:spcPct val="90000"/>
              </a:lnSpc>
              <a:spcBef>
                <a:spcPts val="480"/>
              </a:spcBef>
              <a:spcAft>
                <a:spcPts val="0"/>
              </a:spcAft>
              <a:buClr>
                <a:schemeClr val="accent1"/>
              </a:buClr>
              <a:buSzPct val="68000"/>
              <a:buFont typeface="Noto Sans Symbols"/>
              <a:buNone/>
            </a:pPr>
            <a:r>
              <a:t/>
            </a:r>
            <a:endParaRPr b="0" i="0" sz="3000" u="none">
              <a:solidFill>
                <a:schemeClr val="dk1"/>
              </a:solidFill>
              <a:latin typeface="Georgia"/>
              <a:ea typeface="Georgia"/>
              <a:cs typeface="Georgia"/>
              <a:sym typeface="Georgia"/>
            </a:endParaRPr>
          </a:p>
          <a:p>
            <a:pPr indent="-334010" lvl="0" marL="273050" marR="0" rtl="0" algn="l">
              <a:lnSpc>
                <a:spcPct val="90000"/>
              </a:lnSpc>
              <a:spcBef>
                <a:spcPts val="480"/>
              </a:spcBef>
              <a:spcAft>
                <a:spcPts val="0"/>
              </a:spcAft>
              <a:buClr>
                <a:schemeClr val="accent1"/>
              </a:buClr>
              <a:buSzPct val="100000"/>
              <a:buFont typeface="Noto Sans Symbols"/>
              <a:buChar char="●"/>
            </a:pPr>
            <a:r>
              <a:rPr b="1" i="0" lang="en-US" sz="3000" u="sng">
                <a:solidFill>
                  <a:schemeClr val="dk1"/>
                </a:solidFill>
                <a:latin typeface="Georgia"/>
                <a:ea typeface="Georgia"/>
                <a:cs typeface="Georgia"/>
                <a:sym typeface="Georgia"/>
              </a:rPr>
              <a:t>Responsibilities</a:t>
            </a:r>
          </a:p>
          <a:p>
            <a:pPr indent="-382587" lvl="1" marL="547687" marR="0" rtl="0" algn="l">
              <a:lnSpc>
                <a:spcPct val="90000"/>
              </a:lnSpc>
              <a:spcBef>
                <a:spcPts val="400"/>
              </a:spcBef>
              <a:spcAft>
                <a:spcPts val="0"/>
              </a:spcAft>
              <a:buClr>
                <a:schemeClr val="accent2"/>
              </a:buClr>
              <a:buSzPct val="100000"/>
              <a:buFont typeface="Noto Sans Symbols"/>
              <a:buChar char="○"/>
            </a:pPr>
            <a:r>
              <a:rPr b="0" i="0" lang="en-US" sz="3000" u="none" cap="none" strike="noStrike">
                <a:solidFill>
                  <a:schemeClr val="dk1"/>
                </a:solidFill>
                <a:latin typeface="Georgia"/>
                <a:ea typeface="Georgia"/>
                <a:cs typeface="Georgia"/>
                <a:sym typeface="Georgia"/>
              </a:rPr>
              <a:t>Broad constitutional interpretation</a:t>
            </a:r>
          </a:p>
          <a:p>
            <a:pPr indent="-382587" lvl="1" marL="547687" marR="0" rtl="0" algn="l">
              <a:lnSpc>
                <a:spcPct val="90000"/>
              </a:lnSpc>
              <a:spcBef>
                <a:spcPts val="400"/>
              </a:spcBef>
              <a:spcAft>
                <a:spcPts val="0"/>
              </a:spcAft>
              <a:buClr>
                <a:schemeClr val="accent2"/>
              </a:buClr>
              <a:buSzPct val="100000"/>
              <a:buFont typeface="Noto Sans Symbols"/>
              <a:buChar char="○"/>
            </a:pPr>
            <a:r>
              <a:rPr b="0" i="0" lang="en-US" sz="3000" u="none" cap="none" strike="noStrike">
                <a:solidFill>
                  <a:schemeClr val="dk1"/>
                </a:solidFill>
                <a:latin typeface="Georgia"/>
                <a:ea typeface="Georgia"/>
                <a:cs typeface="Georgia"/>
                <a:sym typeface="Georgia"/>
              </a:rPr>
              <a:t>Elected Khomeini’s successor (Khamenei)</a:t>
            </a:r>
          </a:p>
          <a:p>
            <a:pPr indent="-382587" lvl="1" marL="547687" marR="0" rtl="0" algn="l">
              <a:lnSpc>
                <a:spcPct val="90000"/>
              </a:lnSpc>
              <a:spcBef>
                <a:spcPts val="400"/>
              </a:spcBef>
              <a:spcAft>
                <a:spcPts val="0"/>
              </a:spcAft>
              <a:buClr>
                <a:schemeClr val="accent2"/>
              </a:buClr>
              <a:buSzPct val="100000"/>
              <a:buFont typeface="Noto Sans Symbols"/>
              <a:buChar char="○"/>
            </a:pPr>
            <a:r>
              <a:rPr b="0" i="0" lang="en-US" sz="3000" u="none" cap="none" strike="noStrike">
                <a:solidFill>
                  <a:schemeClr val="dk1"/>
                </a:solidFill>
                <a:latin typeface="Georgia"/>
                <a:ea typeface="Georgia"/>
                <a:cs typeface="Georgia"/>
                <a:sym typeface="Georgia"/>
              </a:rPr>
              <a:t>Reserve right to remove Supreme Leader</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314" name="Shape 314"/>
        <p:cNvGrpSpPr/>
        <p:nvPr/>
      </p:nvGrpSpPr>
      <p:grpSpPr>
        <a:xfrm>
          <a:off x="0" y="0"/>
          <a:ext cx="0" cy="0"/>
          <a:chOff x="0" y="0"/>
          <a:chExt cx="0" cy="0"/>
        </a:xfrm>
      </p:grpSpPr>
      <p:sp>
        <p:nvSpPr>
          <p:cNvPr id="315" name="Shape 315"/>
          <p:cNvSpPr txBox="1"/>
          <p:nvPr>
            <p:ph type="title"/>
          </p:nvPr>
        </p:nvSpPr>
        <p:spPr>
          <a:xfrm>
            <a:off x="301625" y="-76200"/>
            <a:ext cx="8534400" cy="7587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b="0" i="0" lang="en-US" sz="3600" u="none" cap="none" strike="noStrike">
                <a:solidFill>
                  <a:srgbClr val="000000"/>
                </a:solidFill>
                <a:latin typeface="Georgia"/>
                <a:ea typeface="Georgia"/>
                <a:cs typeface="Georgia"/>
                <a:sym typeface="Georgia"/>
              </a:rPr>
              <a:t>Expediency Council</a:t>
            </a:r>
          </a:p>
        </p:txBody>
      </p:sp>
      <p:sp>
        <p:nvSpPr>
          <p:cNvPr id="316" name="Shape 316"/>
          <p:cNvSpPr txBox="1"/>
          <p:nvPr>
            <p:ph idx="1" type="body"/>
          </p:nvPr>
        </p:nvSpPr>
        <p:spPr>
          <a:xfrm>
            <a:off x="319887" y="762000"/>
            <a:ext cx="8504100" cy="4572000"/>
          </a:xfrm>
          <a:prstGeom prst="rect">
            <a:avLst/>
          </a:prstGeom>
          <a:noFill/>
          <a:ln>
            <a:noFill/>
          </a:ln>
        </p:spPr>
        <p:txBody>
          <a:bodyPr anchorCtr="0" anchor="t" bIns="45700" lIns="91425" rIns="91425" tIns="45700">
            <a:noAutofit/>
          </a:bodyPr>
          <a:lstStyle/>
          <a:p>
            <a:pPr indent="-312420" lvl="0" marL="273050" marR="0" rtl="0" algn="l">
              <a:lnSpc>
                <a:spcPct val="90000"/>
              </a:lnSpc>
              <a:spcBef>
                <a:spcPts val="0"/>
              </a:spcBef>
              <a:spcAft>
                <a:spcPts val="0"/>
              </a:spcAft>
              <a:buClr>
                <a:schemeClr val="accent1"/>
              </a:buClr>
              <a:buSzPct val="100000"/>
              <a:buFont typeface="Noto Sans Symbols"/>
              <a:buChar char="●"/>
            </a:pPr>
            <a:r>
              <a:rPr b="0" i="0" lang="en-US" sz="3000" u="none">
                <a:solidFill>
                  <a:schemeClr val="dk1"/>
                </a:solidFill>
                <a:latin typeface="Georgia"/>
                <a:ea typeface="Georgia"/>
                <a:cs typeface="Georgia"/>
                <a:sym typeface="Georgia"/>
              </a:rPr>
              <a:t>Referees disputes between the Guardian Council and the Majlis</a:t>
            </a:r>
          </a:p>
          <a:p>
            <a:pPr indent="-364807" lvl="1" marL="547687" marR="0" rtl="0" algn="l">
              <a:lnSpc>
                <a:spcPct val="90000"/>
              </a:lnSpc>
              <a:spcBef>
                <a:spcPts val="0"/>
              </a:spcBef>
              <a:spcAft>
                <a:spcPts val="0"/>
              </a:spcAft>
              <a:buClr>
                <a:schemeClr val="accent2"/>
              </a:buClr>
              <a:buSzPct val="100000"/>
              <a:buFont typeface="Noto Sans Symbols"/>
              <a:buChar char="○"/>
            </a:pPr>
            <a:r>
              <a:rPr lang="en-US" sz="3000"/>
              <a:t>Final decision cannot be overturned</a:t>
            </a:r>
          </a:p>
          <a:p>
            <a:pPr indent="-364807" lvl="1" marL="547687" marR="0" rtl="0" algn="l">
              <a:lnSpc>
                <a:spcPct val="90000"/>
              </a:lnSpc>
              <a:spcBef>
                <a:spcPts val="480"/>
              </a:spcBef>
              <a:spcAft>
                <a:spcPts val="0"/>
              </a:spcAft>
              <a:buClr>
                <a:schemeClr val="accent2"/>
              </a:buClr>
              <a:buSzPct val="100000"/>
              <a:buFont typeface="Noto Sans Symbols"/>
              <a:buChar char="○"/>
            </a:pPr>
            <a:r>
              <a:rPr b="0" i="0" lang="en-US" sz="3000" u="none" cap="none" strike="noStrike">
                <a:solidFill>
                  <a:srgbClr val="000000"/>
                </a:solidFill>
                <a:latin typeface="Georgia"/>
                <a:ea typeface="Georgia"/>
                <a:cs typeface="Georgia"/>
                <a:sym typeface="Georgia"/>
              </a:rPr>
              <a:t>Currently consists of 40 permanent members</a:t>
            </a:r>
          </a:p>
          <a:p>
            <a:pPr indent="-364807" lvl="1" marL="547687" marR="0" rtl="0" algn="l">
              <a:lnSpc>
                <a:spcPct val="90000"/>
              </a:lnSpc>
              <a:spcBef>
                <a:spcPts val="480"/>
              </a:spcBef>
              <a:spcAft>
                <a:spcPts val="0"/>
              </a:spcAft>
              <a:buClr>
                <a:schemeClr val="accent2"/>
              </a:buClr>
              <a:buSzPct val="100000"/>
              <a:buFont typeface="Noto Sans Symbols"/>
              <a:buChar char="○"/>
            </a:pPr>
            <a:r>
              <a:rPr b="0" i="0" lang="en-US" sz="3000" u="none" cap="none" strike="noStrike">
                <a:solidFill>
                  <a:srgbClr val="000000"/>
                </a:solidFill>
                <a:latin typeface="Georgia"/>
                <a:ea typeface="Georgia"/>
                <a:cs typeface="Georgia"/>
                <a:sym typeface="Georgia"/>
              </a:rPr>
              <a:t>It may originate its own legislation</a:t>
            </a:r>
          </a:p>
          <a:p>
            <a:pPr indent="-364807" lvl="1" marL="547687" marR="0" rtl="0" algn="l">
              <a:lnSpc>
                <a:spcPct val="90000"/>
              </a:lnSpc>
              <a:spcBef>
                <a:spcPts val="480"/>
              </a:spcBef>
              <a:spcAft>
                <a:spcPts val="0"/>
              </a:spcAft>
              <a:buClr>
                <a:schemeClr val="accent2"/>
              </a:buClr>
              <a:buSzPct val="100000"/>
              <a:buFont typeface="Noto Sans Symbols"/>
              <a:buChar char="○"/>
            </a:pPr>
            <a:r>
              <a:rPr b="0" i="0" lang="en-US" sz="3000" u="none" cap="none" strike="noStrike">
                <a:solidFill>
                  <a:srgbClr val="000000"/>
                </a:solidFill>
                <a:latin typeface="Georgia"/>
                <a:ea typeface="Georgia"/>
                <a:cs typeface="Georgia"/>
                <a:sym typeface="Georgia"/>
              </a:rPr>
              <a:t>Not all members are clerics</a:t>
            </a:r>
          </a:p>
          <a:p>
            <a:pPr indent="-364807" lvl="1" marL="547687" marR="0" rtl="0" algn="l">
              <a:lnSpc>
                <a:spcPct val="90000"/>
              </a:lnSpc>
              <a:spcBef>
                <a:spcPts val="480"/>
              </a:spcBef>
              <a:spcAft>
                <a:spcPts val="0"/>
              </a:spcAft>
              <a:buClr>
                <a:schemeClr val="accent2"/>
              </a:buClr>
              <a:buSzPct val="100000"/>
              <a:buFont typeface="Noto Sans Symbols"/>
              <a:buChar char="○"/>
            </a:pPr>
            <a:r>
              <a:rPr b="0" i="0" lang="en-US" sz="3000" u="none" cap="none" strike="noStrike">
                <a:solidFill>
                  <a:srgbClr val="000000"/>
                </a:solidFill>
                <a:latin typeface="Georgia"/>
                <a:ea typeface="Georgia"/>
                <a:cs typeface="Georgia"/>
                <a:sym typeface="Georgia"/>
              </a:rPr>
              <a:t>Appointed by Supreme Leader for five-year terms</a:t>
            </a:r>
          </a:p>
          <a:p>
            <a:pPr indent="-364807" lvl="1" marL="547687" marR="0" rtl="0" algn="l">
              <a:lnSpc>
                <a:spcPct val="90000"/>
              </a:lnSpc>
              <a:spcBef>
                <a:spcPts val="480"/>
              </a:spcBef>
              <a:spcAft>
                <a:spcPts val="0"/>
              </a:spcAft>
              <a:buClr>
                <a:schemeClr val="accent2"/>
              </a:buClr>
              <a:buSzPct val="100000"/>
              <a:buFont typeface="Noto Sans Symbols"/>
              <a:buChar char="○"/>
            </a:pPr>
            <a:r>
              <a:rPr b="0" i="0" lang="en-US" sz="3000" u="none" cap="none" strike="noStrike">
                <a:solidFill>
                  <a:srgbClr val="000000"/>
                </a:solidFill>
                <a:latin typeface="Georgia"/>
                <a:ea typeface="Georgia"/>
                <a:cs typeface="Georgia"/>
                <a:sym typeface="Georgia"/>
              </a:rPr>
              <a:t>Collectively most powerful men in Iran</a:t>
            </a:r>
          </a:p>
          <a:p>
            <a:pPr indent="-364807" lvl="1" marL="547687" marR="0" rtl="0" algn="l">
              <a:lnSpc>
                <a:spcPct val="90000"/>
              </a:lnSpc>
              <a:spcBef>
                <a:spcPts val="480"/>
              </a:spcBef>
              <a:spcAft>
                <a:spcPts val="0"/>
              </a:spcAft>
              <a:buClr>
                <a:srgbClr val="000000"/>
              </a:buClr>
              <a:buSzPct val="100000"/>
              <a:buFont typeface="Noto Sans Symbols"/>
              <a:buChar char="○"/>
            </a:pPr>
            <a:r>
              <a:rPr lang="en-US" sz="3000">
                <a:solidFill>
                  <a:srgbClr val="000000"/>
                </a:solidFill>
              </a:rPr>
              <a:t>Currently headed by Akbar Hashemi Rafsanjani (former Pres and rival of Khamenei)</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320" name="Shape 320"/>
        <p:cNvGrpSpPr/>
        <p:nvPr/>
      </p:nvGrpSpPr>
      <p:grpSpPr>
        <a:xfrm>
          <a:off x="0" y="0"/>
          <a:ext cx="0" cy="0"/>
          <a:chOff x="0" y="0"/>
          <a:chExt cx="0" cy="0"/>
        </a:xfrm>
      </p:grpSpPr>
      <p:sp>
        <p:nvSpPr>
          <p:cNvPr id="321" name="Shape 321"/>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b="0" i="0" lang="en-US" sz="3600" u="none" cap="none" strike="noStrike">
                <a:solidFill>
                  <a:srgbClr val="000000"/>
                </a:solidFill>
                <a:latin typeface="Georgia"/>
                <a:ea typeface="Georgia"/>
                <a:cs typeface="Georgia"/>
                <a:sym typeface="Georgia"/>
              </a:rPr>
              <a:t>President &amp; the Cabinet</a:t>
            </a:r>
          </a:p>
        </p:txBody>
      </p:sp>
      <p:sp>
        <p:nvSpPr>
          <p:cNvPr id="322" name="Shape 322"/>
          <p:cNvSpPr txBox="1"/>
          <p:nvPr>
            <p:ph idx="1" type="body"/>
          </p:nvPr>
        </p:nvSpPr>
        <p:spPr>
          <a:xfrm>
            <a:off x="316712" y="1143000"/>
            <a:ext cx="8504100" cy="4572000"/>
          </a:xfrm>
          <a:prstGeom prst="rect">
            <a:avLst/>
          </a:prstGeom>
          <a:noFill/>
          <a:ln>
            <a:noFill/>
          </a:ln>
        </p:spPr>
        <p:txBody>
          <a:bodyPr anchorCtr="0" anchor="t" bIns="45700" lIns="91425" rIns="91425" tIns="45700">
            <a:noAutofit/>
          </a:bodyPr>
          <a:lstStyle/>
          <a:p>
            <a:pPr indent="-334010" lvl="0" marL="273050" marR="0" rtl="0" algn="l">
              <a:lnSpc>
                <a:spcPct val="90000"/>
              </a:lnSpc>
              <a:spcBef>
                <a:spcPts val="0"/>
              </a:spcBef>
              <a:spcAft>
                <a:spcPts val="0"/>
              </a:spcAft>
              <a:buClr>
                <a:schemeClr val="accent1"/>
              </a:buClr>
              <a:buSzPct val="100000"/>
              <a:buFont typeface="Noto Sans Symbols"/>
              <a:buChar char="●"/>
            </a:pPr>
            <a:r>
              <a:rPr b="0" i="0" lang="en-US" sz="3000" u="none">
                <a:solidFill>
                  <a:schemeClr val="dk1"/>
                </a:solidFill>
                <a:latin typeface="Georgia"/>
                <a:ea typeface="Georgia"/>
                <a:cs typeface="Georgia"/>
                <a:sym typeface="Georgia"/>
              </a:rPr>
              <a:t>The president does not have the same authority as presidents in presidential systems such as U.S., Mexico, and Nigeria</a:t>
            </a:r>
          </a:p>
          <a:p>
            <a:pPr indent="-334010" lvl="0" marL="273050" marR="0" rtl="0" algn="l">
              <a:lnSpc>
                <a:spcPct val="90000"/>
              </a:lnSpc>
              <a:spcBef>
                <a:spcPts val="480"/>
              </a:spcBef>
              <a:spcAft>
                <a:spcPts val="0"/>
              </a:spcAft>
              <a:buClr>
                <a:schemeClr val="accent1"/>
              </a:buClr>
              <a:buSzPct val="100000"/>
              <a:buFont typeface="Noto Sans Symbols"/>
              <a:buChar char="●"/>
            </a:pPr>
            <a:r>
              <a:rPr b="0" i="0" lang="en-US" sz="3000" u="none">
                <a:solidFill>
                  <a:schemeClr val="dk1"/>
                </a:solidFill>
                <a:latin typeface="Georgia"/>
                <a:ea typeface="Georgia"/>
                <a:cs typeface="Georgia"/>
                <a:sym typeface="Georgia"/>
              </a:rPr>
              <a:t>The president is the highest official representing democratic principles in Iran</a:t>
            </a:r>
          </a:p>
          <a:p>
            <a:pPr indent="-334010" lvl="0" marL="273050" marR="0" rtl="0" algn="l">
              <a:lnSpc>
                <a:spcPct val="90000"/>
              </a:lnSpc>
              <a:spcBef>
                <a:spcPts val="480"/>
              </a:spcBef>
              <a:spcAft>
                <a:spcPts val="0"/>
              </a:spcAft>
              <a:buClr>
                <a:schemeClr val="accent1"/>
              </a:buClr>
              <a:buSzPct val="100000"/>
              <a:buFont typeface="Noto Sans Symbols"/>
              <a:buChar char="●"/>
            </a:pPr>
            <a:r>
              <a:rPr b="0" i="0" lang="en-US" sz="3000" u="none">
                <a:solidFill>
                  <a:schemeClr val="dk1"/>
                </a:solidFill>
                <a:latin typeface="Georgia"/>
                <a:ea typeface="Georgia"/>
                <a:cs typeface="Georgia"/>
                <a:sym typeface="Georgia"/>
              </a:rPr>
              <a:t>Directly elected every 4 years for a maximum of two terms</a:t>
            </a:r>
          </a:p>
          <a:p>
            <a:pPr indent="-334010" lvl="0" marL="273050" marR="0" rtl="0" algn="l">
              <a:lnSpc>
                <a:spcPct val="90000"/>
              </a:lnSpc>
              <a:spcBef>
                <a:spcPts val="480"/>
              </a:spcBef>
              <a:spcAft>
                <a:spcPts val="0"/>
              </a:spcAft>
              <a:buClr>
                <a:schemeClr val="accent1"/>
              </a:buClr>
              <a:buSzPct val="100000"/>
              <a:buFont typeface="Noto Sans Symbols"/>
              <a:buChar char="●"/>
            </a:pPr>
            <a:r>
              <a:rPr b="0" i="0" lang="en-US" sz="3000" u="none">
                <a:solidFill>
                  <a:schemeClr val="dk1"/>
                </a:solidFill>
                <a:latin typeface="Georgia"/>
                <a:ea typeface="Georgia"/>
                <a:cs typeface="Georgia"/>
                <a:sym typeface="Georgia"/>
              </a:rPr>
              <a:t>Constitution still requires the president to be a Shi’ite and uphold Islamic principles</a:t>
            </a:r>
          </a:p>
          <a:p>
            <a:pPr indent="-334010" lvl="0" marL="273050" marR="0" rtl="0" algn="l">
              <a:lnSpc>
                <a:spcPct val="90000"/>
              </a:lnSpc>
              <a:spcBef>
                <a:spcPts val="480"/>
              </a:spcBef>
              <a:spcAft>
                <a:spcPts val="0"/>
              </a:spcAft>
              <a:buClr>
                <a:schemeClr val="accent1"/>
              </a:buClr>
              <a:buSzPct val="100000"/>
              <a:buFont typeface="Noto Sans Symbols"/>
              <a:buChar char="●"/>
            </a:pPr>
            <a:r>
              <a:rPr b="1" i="0" lang="en-US" sz="3000" u="sng">
                <a:solidFill>
                  <a:schemeClr val="dk1"/>
                </a:solidFill>
                <a:latin typeface="Georgia"/>
                <a:ea typeface="Georgia"/>
                <a:cs typeface="Georgia"/>
                <a:sym typeface="Georgia"/>
              </a:rPr>
              <a:t>Need not be a cleric</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91" name="Shape 91"/>
        <p:cNvGrpSpPr/>
        <p:nvPr/>
      </p:nvGrpSpPr>
      <p:grpSpPr>
        <a:xfrm>
          <a:off x="0" y="0"/>
          <a:ext cx="0" cy="0"/>
          <a:chOff x="0" y="0"/>
          <a:chExt cx="0" cy="0"/>
        </a:xfrm>
      </p:grpSpPr>
      <p:sp>
        <p:nvSpPr>
          <p:cNvPr id="92" name="Shape 92"/>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b="0" i="0" lang="en-US" sz="3300" u="none" cap="none" strike="noStrike">
                <a:solidFill>
                  <a:schemeClr val="lt1"/>
                </a:solidFill>
                <a:latin typeface="Georgia"/>
                <a:ea typeface="Georgia"/>
                <a:cs typeface="Georgia"/>
                <a:sym typeface="Georgia"/>
              </a:rPr>
              <a:t>Pahlavi – “White Revolution”</a:t>
            </a:r>
          </a:p>
        </p:txBody>
      </p:sp>
      <p:sp>
        <p:nvSpPr>
          <p:cNvPr id="93" name="Shape 93"/>
          <p:cNvSpPr txBox="1"/>
          <p:nvPr>
            <p:ph idx="1" type="body"/>
          </p:nvPr>
        </p:nvSpPr>
        <p:spPr>
          <a:xfrm>
            <a:off x="301625" y="1527175"/>
            <a:ext cx="8504236" cy="4572000"/>
          </a:xfrm>
          <a:prstGeom prst="rect">
            <a:avLst/>
          </a:prstGeom>
          <a:noFill/>
          <a:ln>
            <a:noFill/>
          </a:ln>
        </p:spPr>
        <p:txBody>
          <a:bodyPr anchorCtr="0" anchor="t" bIns="45700" lIns="91425" rIns="91425" tIns="45700">
            <a:noAutofit/>
          </a:bodyPr>
          <a:lstStyle/>
          <a:p>
            <a:pPr indent="-273050" lvl="0" marL="273050" marR="0" rtl="0" algn="l">
              <a:lnSpc>
                <a:spcPct val="80000"/>
              </a:lnSpc>
              <a:spcBef>
                <a:spcPts val="0"/>
              </a:spcBef>
              <a:spcAft>
                <a:spcPts val="0"/>
              </a:spcAft>
              <a:buClr>
                <a:schemeClr val="accent1"/>
              </a:buClr>
              <a:buSzPct val="85000"/>
              <a:buFont typeface="Noto Sans Symbols"/>
              <a:buChar char="●"/>
            </a:pPr>
            <a:r>
              <a:rPr b="0" i="0" lang="en-US" sz="2800" u="none" cap="none" strike="noStrike">
                <a:solidFill>
                  <a:schemeClr val="dk1"/>
                </a:solidFill>
                <a:latin typeface="Georgia"/>
                <a:ea typeface="Georgia"/>
                <a:cs typeface="Georgia"/>
                <a:sym typeface="Georgia"/>
              </a:rPr>
              <a:t>“White” to counter influence of “red” communists</a:t>
            </a:r>
          </a:p>
          <a:p>
            <a:pPr indent="-273050" lvl="0" marL="273050" marR="0" rtl="0" algn="l">
              <a:lnSpc>
                <a:spcPct val="80000"/>
              </a:lnSpc>
              <a:spcBef>
                <a:spcPts val="560"/>
              </a:spcBef>
              <a:spcAft>
                <a:spcPts val="0"/>
              </a:spcAft>
              <a:buClr>
                <a:schemeClr val="accent1"/>
              </a:buClr>
              <a:buSzPct val="85000"/>
              <a:buFont typeface="Noto Sans Symbols"/>
              <a:buChar char="●"/>
            </a:pPr>
            <a:r>
              <a:rPr b="0" i="0" lang="en-US" sz="2800" u="none" cap="none" strike="noStrike">
                <a:solidFill>
                  <a:schemeClr val="dk1"/>
                </a:solidFill>
                <a:latin typeface="Georgia"/>
                <a:ea typeface="Georgia"/>
                <a:cs typeface="Georgia"/>
                <a:sym typeface="Georgia"/>
              </a:rPr>
              <a:t>Land reform – government bought land from large absentee owners and sold it to farmers at affordable prices</a:t>
            </a:r>
          </a:p>
          <a:p>
            <a:pPr indent="-273050" lvl="0" marL="273050" marR="0" rtl="0" algn="l">
              <a:lnSpc>
                <a:spcPct val="80000"/>
              </a:lnSpc>
              <a:spcBef>
                <a:spcPts val="560"/>
              </a:spcBef>
              <a:spcAft>
                <a:spcPts val="0"/>
              </a:spcAft>
              <a:buClr>
                <a:schemeClr val="accent1"/>
              </a:buClr>
              <a:buSzPct val="85000"/>
              <a:buFont typeface="Noto Sans Symbols"/>
              <a:buChar char="●"/>
            </a:pPr>
            <a:r>
              <a:rPr b="0" i="0" lang="en-US" sz="2800" u="none" cap="none" strike="noStrike">
                <a:solidFill>
                  <a:schemeClr val="dk1"/>
                </a:solidFill>
                <a:latin typeface="Georgia"/>
                <a:ea typeface="Georgia"/>
                <a:cs typeface="Georgia"/>
                <a:sym typeface="Georgia"/>
              </a:rPr>
              <a:t>Encourage agricultural entrepreneurship with irrigation canals, dams, &amp; tractors</a:t>
            </a:r>
          </a:p>
          <a:p>
            <a:pPr indent="-273050" lvl="0" marL="273050" marR="0" rtl="0" algn="l">
              <a:lnSpc>
                <a:spcPct val="80000"/>
              </a:lnSpc>
              <a:spcBef>
                <a:spcPts val="560"/>
              </a:spcBef>
              <a:spcAft>
                <a:spcPts val="0"/>
              </a:spcAft>
              <a:buClr>
                <a:schemeClr val="accent1"/>
              </a:buClr>
              <a:buSzPct val="85000"/>
              <a:buFont typeface="Noto Sans Symbols"/>
              <a:buChar char="●"/>
            </a:pPr>
            <a:r>
              <a:rPr b="0" i="0" lang="en-US" sz="2800" u="none" cap="none" strike="noStrike">
                <a:solidFill>
                  <a:schemeClr val="dk1"/>
                </a:solidFill>
                <a:latin typeface="Georgia"/>
                <a:ea typeface="Georgia"/>
                <a:cs typeface="Georgia"/>
                <a:sym typeface="Georgia"/>
              </a:rPr>
              <a:t>Women’s rights (secularization)</a:t>
            </a:r>
          </a:p>
          <a:p>
            <a:pPr indent="-280987" lvl="1" marL="547687" marR="0" rtl="0" algn="l">
              <a:lnSpc>
                <a:spcPct val="80000"/>
              </a:lnSpc>
              <a:spcBef>
                <a:spcPts val="480"/>
              </a:spcBef>
              <a:spcAft>
                <a:spcPts val="0"/>
              </a:spcAft>
              <a:buClr>
                <a:schemeClr val="accent2"/>
              </a:buClr>
              <a:buSzPct val="70000"/>
              <a:buFont typeface="Noto Sans Symbols"/>
              <a:buChar char="○"/>
            </a:pPr>
            <a:r>
              <a:rPr b="0" i="0" lang="en-US" sz="2400" u="none" cap="none" strike="noStrike">
                <a:solidFill>
                  <a:schemeClr val="dk2"/>
                </a:solidFill>
                <a:latin typeface="Georgia"/>
                <a:ea typeface="Georgia"/>
                <a:cs typeface="Georgia"/>
                <a:sym typeface="Georgia"/>
              </a:rPr>
              <a:t>Suffrage</a:t>
            </a:r>
          </a:p>
          <a:p>
            <a:pPr indent="-280987" lvl="1" marL="547687" marR="0" rtl="0" algn="l">
              <a:lnSpc>
                <a:spcPct val="80000"/>
              </a:lnSpc>
              <a:spcBef>
                <a:spcPts val="480"/>
              </a:spcBef>
              <a:spcAft>
                <a:spcPts val="0"/>
              </a:spcAft>
              <a:buClr>
                <a:schemeClr val="accent2"/>
              </a:buClr>
              <a:buSzPct val="70000"/>
              <a:buFont typeface="Noto Sans Symbols"/>
              <a:buChar char="○"/>
            </a:pPr>
            <a:r>
              <a:rPr b="0" i="0" lang="en-US" sz="2400" u="none" cap="none" strike="noStrike">
                <a:solidFill>
                  <a:schemeClr val="dk2"/>
                </a:solidFill>
                <a:latin typeface="Georgia"/>
                <a:ea typeface="Georgia"/>
                <a:cs typeface="Georgia"/>
                <a:sym typeface="Georgia"/>
              </a:rPr>
              <a:t>Restricting Polygamy</a:t>
            </a:r>
          </a:p>
          <a:p>
            <a:pPr indent="-280987" lvl="1" marL="547687" marR="0" rtl="0" algn="l">
              <a:lnSpc>
                <a:spcPct val="80000"/>
              </a:lnSpc>
              <a:spcBef>
                <a:spcPts val="480"/>
              </a:spcBef>
              <a:spcAft>
                <a:spcPts val="0"/>
              </a:spcAft>
              <a:buClr>
                <a:schemeClr val="accent2"/>
              </a:buClr>
              <a:buSzPct val="70000"/>
              <a:buFont typeface="Noto Sans Symbols"/>
              <a:buChar char="○"/>
            </a:pPr>
            <a:r>
              <a:rPr b="0" i="0" lang="en-US" sz="2400" u="none" cap="none" strike="noStrike">
                <a:solidFill>
                  <a:schemeClr val="dk2"/>
                </a:solidFill>
                <a:latin typeface="Georgia"/>
                <a:ea typeface="Georgia"/>
                <a:cs typeface="Georgia"/>
                <a:sym typeface="Georgia"/>
              </a:rPr>
              <a:t>Women allowed to work outside the home</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326" name="Shape 326"/>
        <p:cNvGrpSpPr/>
        <p:nvPr/>
      </p:nvGrpSpPr>
      <p:grpSpPr>
        <a:xfrm>
          <a:off x="0" y="0"/>
          <a:ext cx="0" cy="0"/>
          <a:chOff x="0" y="0"/>
          <a:chExt cx="0" cy="0"/>
        </a:xfrm>
      </p:grpSpPr>
      <p:sp>
        <p:nvSpPr>
          <p:cNvPr id="327" name="Shape 327"/>
          <p:cNvSpPr txBox="1"/>
          <p:nvPr>
            <p:ph type="title"/>
          </p:nvPr>
        </p:nvSpPr>
        <p:spPr>
          <a:xfrm>
            <a:off x="2282825" y="990600"/>
            <a:ext cx="8540700" cy="9144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b="0" i="0" lang="en-US" sz="3600" u="none" cap="none" strike="noStrike">
                <a:solidFill>
                  <a:srgbClr val="000000"/>
                </a:solidFill>
                <a:latin typeface="Georgia"/>
                <a:ea typeface="Georgia"/>
                <a:cs typeface="Georgia"/>
                <a:sym typeface="Georgia"/>
              </a:rPr>
              <a:t>Hassan Rouhani</a:t>
            </a:r>
            <a:br>
              <a:rPr b="0" i="0" lang="en-US" sz="3600" u="none" cap="none" strike="noStrike">
                <a:solidFill>
                  <a:srgbClr val="000000"/>
                </a:solidFill>
                <a:latin typeface="Georgia"/>
                <a:ea typeface="Georgia"/>
                <a:cs typeface="Georgia"/>
                <a:sym typeface="Georgia"/>
              </a:rPr>
            </a:br>
          </a:p>
        </p:txBody>
      </p:sp>
      <p:sp>
        <p:nvSpPr>
          <p:cNvPr id="328" name="Shape 328"/>
          <p:cNvSpPr txBox="1"/>
          <p:nvPr/>
        </p:nvSpPr>
        <p:spPr>
          <a:xfrm>
            <a:off x="5148925" y="1436900"/>
            <a:ext cx="3326100" cy="3666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7B9899"/>
              </a:buClr>
              <a:buSzPct val="25000"/>
              <a:buFont typeface="Arial"/>
              <a:buNone/>
            </a:pPr>
            <a:r>
              <a:rPr b="0" i="0" lang="en-US" sz="1800" u="none">
                <a:latin typeface="Georgia"/>
                <a:ea typeface="Georgia"/>
                <a:cs typeface="Georgia"/>
                <a:sym typeface="Georgia"/>
              </a:rPr>
              <a:t>President 20</a:t>
            </a:r>
            <a:r>
              <a:rPr lang="en-US" sz="1800">
                <a:latin typeface="Georgia"/>
                <a:ea typeface="Georgia"/>
                <a:cs typeface="Georgia"/>
                <a:sym typeface="Georgia"/>
              </a:rPr>
              <a:t>13</a:t>
            </a:r>
            <a:r>
              <a:rPr b="0" i="0" lang="en-US" sz="1800" u="none">
                <a:latin typeface="Georgia"/>
                <a:ea typeface="Georgia"/>
                <a:cs typeface="Georgia"/>
                <a:sym typeface="Georgia"/>
              </a:rPr>
              <a:t>-present</a:t>
            </a:r>
          </a:p>
        </p:txBody>
      </p:sp>
      <p:sp>
        <p:nvSpPr>
          <p:cNvPr id="329" name="Shape 329"/>
          <p:cNvSpPr txBox="1"/>
          <p:nvPr/>
        </p:nvSpPr>
        <p:spPr>
          <a:xfrm>
            <a:off x="84136" y="-182561"/>
            <a:ext cx="304799" cy="304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30" name="Shape 330"/>
          <p:cNvSpPr txBox="1"/>
          <p:nvPr/>
        </p:nvSpPr>
        <p:spPr>
          <a:xfrm>
            <a:off x="236537" y="-30161"/>
            <a:ext cx="304799" cy="304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pic>
        <p:nvPicPr>
          <p:cNvPr id="331" name="Shape 331"/>
          <p:cNvPicPr preferRelativeResize="0"/>
          <p:nvPr/>
        </p:nvPicPr>
        <p:blipFill rotWithShape="1">
          <a:blip r:embed="rId3">
            <a:alphaModFix/>
          </a:blip>
          <a:srcRect b="0" l="0" r="0" t="0"/>
          <a:stretch/>
        </p:blipFill>
        <p:spPr>
          <a:xfrm>
            <a:off x="3834887" y="2016125"/>
            <a:ext cx="5080500" cy="3676200"/>
          </a:xfrm>
          <a:prstGeom prst="rect">
            <a:avLst/>
          </a:prstGeom>
          <a:noFill/>
          <a:ln>
            <a:noFill/>
          </a:ln>
        </p:spPr>
      </p:pic>
      <p:pic>
        <p:nvPicPr>
          <p:cNvPr id="332" name="Shape 332"/>
          <p:cNvPicPr preferRelativeResize="0"/>
          <p:nvPr/>
        </p:nvPicPr>
        <p:blipFill>
          <a:blip r:embed="rId4">
            <a:alphaModFix/>
          </a:blip>
          <a:stretch>
            <a:fillRect/>
          </a:stretch>
        </p:blipFill>
        <p:spPr>
          <a:xfrm>
            <a:off x="160325" y="2195500"/>
            <a:ext cx="3469850" cy="3469850"/>
          </a:xfrm>
          <a:prstGeom prst="rect">
            <a:avLst/>
          </a:prstGeom>
          <a:noFill/>
          <a:ln>
            <a:noFill/>
          </a:ln>
        </p:spPr>
      </p:pic>
      <p:sp>
        <p:nvSpPr>
          <p:cNvPr id="333" name="Shape 333"/>
          <p:cNvSpPr txBox="1"/>
          <p:nvPr/>
        </p:nvSpPr>
        <p:spPr>
          <a:xfrm>
            <a:off x="424550" y="518925"/>
            <a:ext cx="3469800" cy="762000"/>
          </a:xfrm>
          <a:prstGeom prst="rect">
            <a:avLst/>
          </a:prstGeom>
          <a:noFill/>
          <a:ln>
            <a:noFill/>
          </a:ln>
        </p:spPr>
        <p:txBody>
          <a:bodyPr anchorCtr="0" anchor="t" bIns="91425" lIns="91425" rIns="91425" tIns="91425">
            <a:noAutofit/>
          </a:bodyPr>
          <a:lstStyle/>
          <a:p>
            <a:pPr lvl="0">
              <a:spcBef>
                <a:spcPts val="0"/>
              </a:spcBef>
              <a:buNone/>
            </a:pPr>
            <a:r>
              <a:rPr lang="en-US" sz="3600">
                <a:latin typeface="Georgia"/>
                <a:ea typeface="Georgia"/>
                <a:cs typeface="Georgia"/>
                <a:sym typeface="Georgia"/>
              </a:rPr>
              <a:t>Ahmadinejad</a:t>
            </a:r>
          </a:p>
        </p:txBody>
      </p:sp>
      <p:sp>
        <p:nvSpPr>
          <p:cNvPr id="334" name="Shape 334"/>
          <p:cNvSpPr txBox="1"/>
          <p:nvPr/>
        </p:nvSpPr>
        <p:spPr>
          <a:xfrm>
            <a:off x="6433450" y="1585725"/>
            <a:ext cx="18810600" cy="21945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335" name="Shape 335"/>
          <p:cNvSpPr txBox="1"/>
          <p:nvPr/>
        </p:nvSpPr>
        <p:spPr>
          <a:xfrm>
            <a:off x="642250" y="1302700"/>
            <a:ext cx="2449200" cy="304800"/>
          </a:xfrm>
          <a:prstGeom prst="rect">
            <a:avLst/>
          </a:prstGeom>
          <a:noFill/>
          <a:ln>
            <a:noFill/>
          </a:ln>
        </p:spPr>
        <p:txBody>
          <a:bodyPr anchorCtr="0" anchor="t" bIns="91425" lIns="91425" rIns="91425" tIns="91425">
            <a:noAutofit/>
          </a:bodyPr>
          <a:lstStyle/>
          <a:p>
            <a:pPr lvl="0">
              <a:spcBef>
                <a:spcPts val="0"/>
              </a:spcBef>
              <a:buNone/>
            </a:pPr>
            <a:r>
              <a:rPr lang="en-US" sz="1800">
                <a:latin typeface="Georgia"/>
                <a:ea typeface="Georgia"/>
                <a:cs typeface="Georgia"/>
                <a:sym typeface="Georgia"/>
              </a:rPr>
              <a:t>President 2005 - 2013</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339" name="Shape 339"/>
        <p:cNvGrpSpPr/>
        <p:nvPr/>
      </p:nvGrpSpPr>
      <p:grpSpPr>
        <a:xfrm>
          <a:off x="0" y="0"/>
          <a:ext cx="0" cy="0"/>
          <a:chOff x="0" y="0"/>
          <a:chExt cx="0" cy="0"/>
        </a:xfrm>
      </p:grpSpPr>
      <p:sp>
        <p:nvSpPr>
          <p:cNvPr id="340" name="Shape 340"/>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b="0" i="0" lang="en-US" sz="3600" u="none" cap="none" strike="noStrike">
                <a:solidFill>
                  <a:srgbClr val="000000"/>
                </a:solidFill>
                <a:latin typeface="Georgia"/>
                <a:ea typeface="Georgia"/>
                <a:cs typeface="Georgia"/>
                <a:sym typeface="Georgia"/>
              </a:rPr>
              <a:t>President’s Power</a:t>
            </a:r>
          </a:p>
        </p:txBody>
      </p:sp>
      <p:sp>
        <p:nvSpPr>
          <p:cNvPr id="341" name="Shape 341"/>
          <p:cNvSpPr txBox="1"/>
          <p:nvPr>
            <p:ph idx="1" type="body"/>
          </p:nvPr>
        </p:nvSpPr>
        <p:spPr>
          <a:xfrm>
            <a:off x="301625" y="1527175"/>
            <a:ext cx="8504236" cy="4572000"/>
          </a:xfrm>
          <a:prstGeom prst="rect">
            <a:avLst/>
          </a:prstGeom>
          <a:noFill/>
          <a:ln>
            <a:noFill/>
          </a:ln>
        </p:spPr>
        <p:txBody>
          <a:bodyPr anchorCtr="0" anchor="t" bIns="45700" lIns="91425" rIns="91425" tIns="45700">
            <a:noAutofit/>
          </a:bodyPr>
          <a:lstStyle/>
          <a:p>
            <a:pPr indent="-273050" lvl="0" marL="273050" marR="0" rtl="0" algn="l">
              <a:lnSpc>
                <a:spcPct val="90000"/>
              </a:lnSpc>
              <a:spcBef>
                <a:spcPts val="0"/>
              </a:spcBef>
              <a:spcAft>
                <a:spcPts val="0"/>
              </a:spcAft>
              <a:buClr>
                <a:schemeClr val="accent1"/>
              </a:buClr>
              <a:buSzPct val="85000"/>
              <a:buFont typeface="Noto Sans Symbols"/>
              <a:buChar char="●"/>
            </a:pPr>
            <a:r>
              <a:rPr b="0" i="0" lang="en-US" sz="2800" u="none">
                <a:solidFill>
                  <a:schemeClr val="dk1"/>
                </a:solidFill>
                <a:latin typeface="Georgia"/>
                <a:ea typeface="Georgia"/>
                <a:cs typeface="Georgia"/>
                <a:sym typeface="Georgia"/>
              </a:rPr>
              <a:t>Devising the Budget</a:t>
            </a:r>
          </a:p>
          <a:p>
            <a:pPr indent="-273050" lvl="0" marL="273050" marR="0" rtl="0" algn="l">
              <a:lnSpc>
                <a:spcPct val="90000"/>
              </a:lnSpc>
              <a:spcBef>
                <a:spcPts val="560"/>
              </a:spcBef>
              <a:spcAft>
                <a:spcPts val="0"/>
              </a:spcAft>
              <a:buClr>
                <a:schemeClr val="accent1"/>
              </a:buClr>
              <a:buSzPct val="85000"/>
              <a:buFont typeface="Noto Sans Symbols"/>
              <a:buChar char="●"/>
            </a:pPr>
            <a:r>
              <a:rPr b="0" i="0" lang="en-US" sz="2800" u="none">
                <a:solidFill>
                  <a:schemeClr val="dk1"/>
                </a:solidFill>
                <a:latin typeface="Georgia"/>
                <a:ea typeface="Georgia"/>
                <a:cs typeface="Georgia"/>
                <a:sym typeface="Georgia"/>
              </a:rPr>
              <a:t>Supervising economic matters</a:t>
            </a:r>
          </a:p>
          <a:p>
            <a:pPr indent="-273050" lvl="0" marL="273050" marR="0" rtl="0" algn="l">
              <a:lnSpc>
                <a:spcPct val="90000"/>
              </a:lnSpc>
              <a:spcBef>
                <a:spcPts val="560"/>
              </a:spcBef>
              <a:spcAft>
                <a:spcPts val="0"/>
              </a:spcAft>
              <a:buClr>
                <a:schemeClr val="accent1"/>
              </a:buClr>
              <a:buSzPct val="85000"/>
              <a:buFont typeface="Noto Sans Symbols"/>
              <a:buChar char="●"/>
            </a:pPr>
            <a:r>
              <a:rPr b="0" i="0" lang="en-US" sz="2800" u="none">
                <a:solidFill>
                  <a:schemeClr val="dk1"/>
                </a:solidFill>
                <a:latin typeface="Georgia"/>
                <a:ea typeface="Georgia"/>
                <a:cs typeface="Georgia"/>
                <a:sym typeface="Georgia"/>
              </a:rPr>
              <a:t>Proposing legislation to the Majlis</a:t>
            </a:r>
          </a:p>
          <a:p>
            <a:pPr indent="-273050" lvl="0" marL="273050" marR="0" rtl="0" algn="l">
              <a:lnSpc>
                <a:spcPct val="90000"/>
              </a:lnSpc>
              <a:spcBef>
                <a:spcPts val="560"/>
              </a:spcBef>
              <a:spcAft>
                <a:spcPts val="0"/>
              </a:spcAft>
              <a:buClr>
                <a:schemeClr val="accent1"/>
              </a:buClr>
              <a:buSzPct val="85000"/>
              <a:buFont typeface="Noto Sans Symbols"/>
              <a:buChar char="●"/>
            </a:pPr>
            <a:r>
              <a:rPr b="0" i="0" lang="en-US" sz="2800" u="none">
                <a:solidFill>
                  <a:schemeClr val="dk1"/>
                </a:solidFill>
                <a:latin typeface="Georgia"/>
                <a:ea typeface="Georgia"/>
                <a:cs typeface="Georgia"/>
                <a:sym typeface="Georgia"/>
              </a:rPr>
              <a:t>Executing policies</a:t>
            </a:r>
          </a:p>
          <a:p>
            <a:pPr indent="-273050" lvl="0" marL="273050" marR="0" rtl="0" algn="l">
              <a:lnSpc>
                <a:spcPct val="90000"/>
              </a:lnSpc>
              <a:spcBef>
                <a:spcPts val="560"/>
              </a:spcBef>
              <a:spcAft>
                <a:spcPts val="0"/>
              </a:spcAft>
              <a:buClr>
                <a:schemeClr val="accent1"/>
              </a:buClr>
              <a:buSzPct val="85000"/>
              <a:buFont typeface="Noto Sans Symbols"/>
              <a:buChar char="●"/>
            </a:pPr>
            <a:r>
              <a:rPr b="0" i="0" lang="en-US" sz="2800" u="none">
                <a:solidFill>
                  <a:schemeClr val="dk1"/>
                </a:solidFill>
                <a:latin typeface="Georgia"/>
                <a:ea typeface="Georgia"/>
                <a:cs typeface="Georgia"/>
                <a:sym typeface="Georgia"/>
              </a:rPr>
              <a:t>Signing of treaties, laws, and agreements</a:t>
            </a:r>
          </a:p>
          <a:p>
            <a:pPr indent="-273050" lvl="0" marL="273050" marR="0" rtl="0" algn="l">
              <a:lnSpc>
                <a:spcPct val="90000"/>
              </a:lnSpc>
              <a:spcBef>
                <a:spcPts val="560"/>
              </a:spcBef>
              <a:spcAft>
                <a:spcPts val="0"/>
              </a:spcAft>
              <a:buClr>
                <a:schemeClr val="accent1"/>
              </a:buClr>
              <a:buSzPct val="85000"/>
              <a:buFont typeface="Noto Sans Symbols"/>
              <a:buChar char="●"/>
            </a:pPr>
            <a:r>
              <a:rPr b="0" i="0" lang="en-US" sz="2800" u="none">
                <a:solidFill>
                  <a:schemeClr val="dk1"/>
                </a:solidFill>
                <a:latin typeface="Georgia"/>
                <a:ea typeface="Georgia"/>
                <a:cs typeface="Georgia"/>
                <a:sym typeface="Georgia"/>
              </a:rPr>
              <a:t>Chairing the National Security Council</a:t>
            </a:r>
          </a:p>
          <a:p>
            <a:pPr indent="-273050" lvl="0" marL="273050" marR="0" rtl="0" algn="l">
              <a:lnSpc>
                <a:spcPct val="90000"/>
              </a:lnSpc>
              <a:spcBef>
                <a:spcPts val="560"/>
              </a:spcBef>
              <a:spcAft>
                <a:spcPts val="0"/>
              </a:spcAft>
              <a:buClr>
                <a:schemeClr val="accent1"/>
              </a:buClr>
              <a:buSzPct val="85000"/>
              <a:buFont typeface="Noto Sans Symbols"/>
              <a:buChar char="●"/>
            </a:pPr>
            <a:r>
              <a:rPr b="0" i="0" lang="en-US" sz="2800" u="none">
                <a:solidFill>
                  <a:schemeClr val="dk1"/>
                </a:solidFill>
                <a:latin typeface="Georgia"/>
                <a:ea typeface="Georgia"/>
                <a:cs typeface="Georgia"/>
                <a:sym typeface="Georgia"/>
              </a:rPr>
              <a:t>Selecting deputies and cabinet ministers</a:t>
            </a:r>
          </a:p>
          <a:p>
            <a:pPr indent="-273050" lvl="0" marL="273050" marR="0" rtl="0" algn="l">
              <a:lnSpc>
                <a:spcPct val="90000"/>
              </a:lnSpc>
              <a:spcBef>
                <a:spcPts val="560"/>
              </a:spcBef>
              <a:spcAft>
                <a:spcPts val="0"/>
              </a:spcAft>
              <a:buClr>
                <a:schemeClr val="accent1"/>
              </a:buClr>
              <a:buSzPct val="85000"/>
              <a:buFont typeface="Noto Sans Symbols"/>
              <a:buChar char="●"/>
            </a:pPr>
            <a:r>
              <a:rPr b="0" i="0" lang="en-US" sz="2800" u="none">
                <a:solidFill>
                  <a:schemeClr val="dk1"/>
                </a:solidFill>
                <a:latin typeface="Georgia"/>
                <a:ea typeface="Georgia"/>
                <a:cs typeface="Georgia"/>
                <a:sym typeface="Georgia"/>
              </a:rPr>
              <a:t>Appointing provincial governors, town mayors, and ambassadors</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345" name="Shape 345"/>
        <p:cNvGrpSpPr/>
        <p:nvPr/>
      </p:nvGrpSpPr>
      <p:grpSpPr>
        <a:xfrm>
          <a:off x="0" y="0"/>
          <a:ext cx="0" cy="0"/>
          <a:chOff x="0" y="0"/>
          <a:chExt cx="0" cy="0"/>
        </a:xfrm>
      </p:grpSpPr>
      <p:sp>
        <p:nvSpPr>
          <p:cNvPr id="346" name="Shape 346"/>
          <p:cNvSpPr txBox="1"/>
          <p:nvPr>
            <p:ph type="title"/>
          </p:nvPr>
        </p:nvSpPr>
        <p:spPr>
          <a:xfrm>
            <a:off x="301625" y="76200"/>
            <a:ext cx="8534400" cy="7587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b="0" i="0" lang="en-US" sz="3600" u="none" cap="none" strike="noStrike">
                <a:solidFill>
                  <a:srgbClr val="000000"/>
                </a:solidFill>
                <a:latin typeface="Georgia"/>
                <a:ea typeface="Georgia"/>
                <a:cs typeface="Georgia"/>
                <a:sym typeface="Georgia"/>
              </a:rPr>
              <a:t>Semipublic Institutions</a:t>
            </a:r>
          </a:p>
        </p:txBody>
      </p:sp>
      <p:sp>
        <p:nvSpPr>
          <p:cNvPr id="347" name="Shape 347"/>
          <p:cNvSpPr txBox="1"/>
          <p:nvPr>
            <p:ph idx="1" type="body"/>
          </p:nvPr>
        </p:nvSpPr>
        <p:spPr>
          <a:xfrm>
            <a:off x="225425" y="917575"/>
            <a:ext cx="8504100" cy="4572000"/>
          </a:xfrm>
          <a:prstGeom prst="rect">
            <a:avLst/>
          </a:prstGeom>
          <a:noFill/>
          <a:ln>
            <a:noFill/>
          </a:ln>
        </p:spPr>
        <p:txBody>
          <a:bodyPr anchorCtr="0" anchor="t" bIns="45700" lIns="91425" rIns="91425" tIns="45700">
            <a:noAutofit/>
          </a:bodyPr>
          <a:lstStyle/>
          <a:p>
            <a:pPr indent="-321310" lvl="0" marL="273050" marR="0" rtl="0" algn="l">
              <a:lnSpc>
                <a:spcPct val="100000"/>
              </a:lnSpc>
              <a:spcBef>
                <a:spcPts val="0"/>
              </a:spcBef>
              <a:spcAft>
                <a:spcPts val="0"/>
              </a:spcAft>
              <a:buClr>
                <a:schemeClr val="accent1"/>
              </a:buClr>
              <a:buSzPct val="100000"/>
              <a:buFont typeface="Noto Sans Symbols"/>
              <a:buChar char="●"/>
            </a:pPr>
            <a:r>
              <a:rPr b="0" i="0" lang="en-US" sz="2800" u="none">
                <a:solidFill>
                  <a:schemeClr val="dk1"/>
                </a:solidFill>
                <a:latin typeface="Georgia"/>
                <a:ea typeface="Georgia"/>
                <a:cs typeface="Georgia"/>
                <a:sym typeface="Georgia"/>
              </a:rPr>
              <a:t>Usually called </a:t>
            </a:r>
            <a:r>
              <a:rPr b="1" i="0" lang="en-US" sz="2800" u="none">
                <a:solidFill>
                  <a:schemeClr val="dk1"/>
                </a:solidFill>
                <a:latin typeface="Georgia"/>
                <a:ea typeface="Georgia"/>
                <a:cs typeface="Georgia"/>
                <a:sym typeface="Georgia"/>
              </a:rPr>
              <a:t>“foundations”</a:t>
            </a:r>
            <a:r>
              <a:rPr b="0" i="0" lang="en-US" sz="2800" u="none">
                <a:solidFill>
                  <a:schemeClr val="dk1"/>
                </a:solidFill>
                <a:latin typeface="Georgia"/>
                <a:ea typeface="Georgia"/>
                <a:cs typeface="Georgia"/>
                <a:sym typeface="Georgia"/>
              </a:rPr>
              <a:t> (</a:t>
            </a:r>
            <a:r>
              <a:rPr b="1" i="1" lang="en-US" sz="2800" u="none">
                <a:solidFill>
                  <a:schemeClr val="dk1"/>
                </a:solidFill>
                <a:latin typeface="Georgia"/>
                <a:ea typeface="Georgia"/>
                <a:cs typeface="Georgia"/>
                <a:sym typeface="Georgia"/>
              </a:rPr>
              <a:t>bonyads</a:t>
            </a:r>
            <a:r>
              <a:rPr b="0" i="0" lang="en-US" sz="2800" u="none">
                <a:solidFill>
                  <a:schemeClr val="dk1"/>
                </a:solidFill>
                <a:latin typeface="Georgia"/>
                <a:ea typeface="Georgia"/>
                <a:cs typeface="Georgia"/>
                <a:sym typeface="Georgia"/>
              </a:rPr>
              <a:t>), an Islamic charity organization</a:t>
            </a:r>
          </a:p>
          <a:p>
            <a:pPr indent="-273050" lvl="0" marL="273050" marR="0" rtl="0" algn="l">
              <a:lnSpc>
                <a:spcPct val="100000"/>
              </a:lnSpc>
              <a:spcBef>
                <a:spcPts val="360"/>
              </a:spcBef>
              <a:spcAft>
                <a:spcPts val="0"/>
              </a:spcAft>
              <a:buClr>
                <a:schemeClr val="accent1"/>
              </a:buClr>
              <a:buSzPct val="25000"/>
              <a:buFont typeface="Noto Sans Symbols"/>
              <a:buNone/>
            </a:pPr>
            <a:r>
              <a:t/>
            </a:r>
            <a:endParaRPr b="1" i="0" sz="2800" u="none">
              <a:solidFill>
                <a:schemeClr val="dk1"/>
              </a:solidFill>
              <a:latin typeface="Georgia"/>
              <a:ea typeface="Georgia"/>
              <a:cs typeface="Georgia"/>
              <a:sym typeface="Georgia"/>
            </a:endParaRPr>
          </a:p>
          <a:p>
            <a:pPr indent="-369887" lvl="1" marL="547687" marR="0" rtl="0" algn="l">
              <a:lnSpc>
                <a:spcPct val="100000"/>
              </a:lnSpc>
              <a:spcBef>
                <a:spcPts val="400"/>
              </a:spcBef>
              <a:spcAft>
                <a:spcPts val="0"/>
              </a:spcAft>
              <a:buClr>
                <a:schemeClr val="accent2"/>
              </a:buClr>
              <a:buSzPct val="100000"/>
              <a:buFont typeface="Noto Sans Symbols"/>
              <a:buChar char="○"/>
            </a:pPr>
            <a:r>
              <a:rPr b="0" i="0" lang="en-US" sz="2800" u="none" cap="none" strike="noStrike">
                <a:solidFill>
                  <a:schemeClr val="dk2"/>
                </a:solidFill>
                <a:latin typeface="Georgia"/>
                <a:ea typeface="Georgia"/>
                <a:cs typeface="Georgia"/>
                <a:sym typeface="Georgia"/>
              </a:rPr>
              <a:t>Foundation of the Oppressed</a:t>
            </a:r>
          </a:p>
          <a:p>
            <a:pPr indent="-369887" lvl="1" marL="547687" marR="0" rtl="0" algn="l">
              <a:lnSpc>
                <a:spcPct val="100000"/>
              </a:lnSpc>
              <a:spcBef>
                <a:spcPts val="400"/>
              </a:spcBef>
              <a:spcAft>
                <a:spcPts val="0"/>
              </a:spcAft>
              <a:buClr>
                <a:schemeClr val="accent2"/>
              </a:buClr>
              <a:buSzPct val="100000"/>
              <a:buFont typeface="Noto Sans Symbols"/>
              <a:buChar char="○"/>
            </a:pPr>
            <a:r>
              <a:rPr b="0" i="0" lang="en-US" sz="2800" u="none" cap="none" strike="noStrike">
                <a:solidFill>
                  <a:schemeClr val="dk2"/>
                </a:solidFill>
                <a:latin typeface="Georgia"/>
                <a:ea typeface="Georgia"/>
                <a:cs typeface="Georgia"/>
                <a:sym typeface="Georgia"/>
              </a:rPr>
              <a:t>Martyrs Foundation</a:t>
            </a:r>
          </a:p>
          <a:p>
            <a:pPr indent="-369887" lvl="1" marL="547687" marR="0" rtl="0" algn="l">
              <a:lnSpc>
                <a:spcPct val="100000"/>
              </a:lnSpc>
              <a:spcBef>
                <a:spcPts val="400"/>
              </a:spcBef>
              <a:spcAft>
                <a:spcPts val="0"/>
              </a:spcAft>
              <a:buClr>
                <a:schemeClr val="accent2"/>
              </a:buClr>
              <a:buSzPct val="100000"/>
              <a:buFont typeface="Noto Sans Symbols"/>
              <a:buChar char="○"/>
            </a:pPr>
            <a:r>
              <a:rPr b="0" i="0" lang="en-US" sz="2800" u="none" cap="none" strike="noStrike">
                <a:solidFill>
                  <a:schemeClr val="dk2"/>
                </a:solidFill>
                <a:latin typeface="Georgia"/>
                <a:ea typeface="Georgia"/>
                <a:cs typeface="Georgia"/>
                <a:sym typeface="Georgia"/>
              </a:rPr>
              <a:t>Foundation for the Publication of Imam Khomeini’s Works</a:t>
            </a:r>
          </a:p>
          <a:p>
            <a:pPr indent="-280987" lvl="1" marL="547687" marR="0" rtl="0" algn="l">
              <a:lnSpc>
                <a:spcPct val="100000"/>
              </a:lnSpc>
              <a:spcBef>
                <a:spcPts val="400"/>
              </a:spcBef>
              <a:spcAft>
                <a:spcPts val="0"/>
              </a:spcAft>
              <a:buClr>
                <a:schemeClr val="accent2"/>
              </a:buClr>
              <a:buSzPct val="25000"/>
              <a:buFont typeface="Noto Sans Symbols"/>
              <a:buNone/>
            </a:pPr>
            <a:r>
              <a:t/>
            </a:r>
            <a:endParaRPr b="0" i="0" sz="2800" u="none" cap="none" strike="noStrike">
              <a:solidFill>
                <a:schemeClr val="dk2"/>
              </a:solidFill>
              <a:latin typeface="Georgia"/>
              <a:ea typeface="Georgia"/>
              <a:cs typeface="Georgia"/>
              <a:sym typeface="Georgia"/>
            </a:endParaRPr>
          </a:p>
          <a:p>
            <a:pPr indent="-320675" lvl="2" marL="822325" marR="0" rtl="0" algn="l">
              <a:lnSpc>
                <a:spcPct val="100000"/>
              </a:lnSpc>
              <a:spcBef>
                <a:spcPts val="400"/>
              </a:spcBef>
              <a:spcAft>
                <a:spcPts val="0"/>
              </a:spcAft>
              <a:buClr>
                <a:srgbClr val="8CADAE"/>
              </a:buClr>
              <a:buSzPct val="100000"/>
              <a:buFont typeface="Noto Sans Symbols"/>
              <a:buChar char="•"/>
            </a:pPr>
            <a:r>
              <a:rPr b="1" i="0" lang="en-US" sz="2800" u="none" cap="none" strike="noStrike">
                <a:solidFill>
                  <a:schemeClr val="dk1"/>
                </a:solidFill>
                <a:latin typeface="Georgia"/>
                <a:ea typeface="Georgia"/>
                <a:cs typeface="Georgia"/>
                <a:sym typeface="Georgia"/>
              </a:rPr>
              <a:t>Tax exempt</a:t>
            </a:r>
          </a:p>
          <a:p>
            <a:pPr indent="-320675" lvl="2" marL="822325" marR="0" rtl="0" algn="l">
              <a:lnSpc>
                <a:spcPct val="100000"/>
              </a:lnSpc>
              <a:spcBef>
                <a:spcPts val="400"/>
              </a:spcBef>
              <a:spcAft>
                <a:spcPts val="0"/>
              </a:spcAft>
              <a:buClr>
                <a:srgbClr val="8CADAE"/>
              </a:buClr>
              <a:buSzPct val="100000"/>
              <a:buFont typeface="Noto Sans Symbols"/>
              <a:buChar char="•"/>
            </a:pPr>
            <a:r>
              <a:rPr b="1" i="0" lang="en-US" sz="2800" u="none" cap="none" strike="noStrike">
                <a:solidFill>
                  <a:schemeClr val="dk1"/>
                </a:solidFill>
                <a:latin typeface="Georgia"/>
                <a:ea typeface="Georgia"/>
                <a:cs typeface="Georgia"/>
                <a:sym typeface="Georgia"/>
              </a:rPr>
              <a:t>Have a great deal of wealth</a:t>
            </a:r>
          </a:p>
          <a:p>
            <a:pPr indent="-320675" lvl="2" marL="822325" marR="0" rtl="0" algn="l">
              <a:lnSpc>
                <a:spcPct val="100000"/>
              </a:lnSpc>
              <a:spcBef>
                <a:spcPts val="400"/>
              </a:spcBef>
              <a:spcAft>
                <a:spcPts val="0"/>
              </a:spcAft>
              <a:buClr>
                <a:srgbClr val="8CADAE"/>
              </a:buClr>
              <a:buSzPct val="100000"/>
              <a:buFont typeface="Noto Sans Symbols"/>
              <a:buChar char="•"/>
            </a:pPr>
            <a:r>
              <a:rPr b="1" i="0" lang="en-US" sz="2800" u="none" cap="none" strike="noStrike">
                <a:solidFill>
                  <a:schemeClr val="dk1"/>
                </a:solidFill>
                <a:latin typeface="Georgia"/>
                <a:ea typeface="Georgia"/>
                <a:cs typeface="Georgia"/>
                <a:sym typeface="Georgia"/>
              </a:rPr>
              <a:t>Most property they supervise was confiscated from pre-1979 elite</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351" name="Shape 351"/>
        <p:cNvGrpSpPr/>
        <p:nvPr/>
      </p:nvGrpSpPr>
      <p:grpSpPr>
        <a:xfrm>
          <a:off x="0" y="0"/>
          <a:ext cx="0" cy="0"/>
          <a:chOff x="0" y="0"/>
          <a:chExt cx="0" cy="0"/>
        </a:xfrm>
      </p:grpSpPr>
      <p:sp>
        <p:nvSpPr>
          <p:cNvPr id="352" name="Shape 352"/>
          <p:cNvSpPr txBox="1"/>
          <p:nvPr>
            <p:ph type="title"/>
          </p:nvPr>
        </p:nvSpPr>
        <p:spPr>
          <a:xfrm>
            <a:off x="73025" y="152400"/>
            <a:ext cx="8534400" cy="7587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b="0" i="0" lang="en-US" sz="3200" u="none" cap="none" strike="noStrike">
                <a:solidFill>
                  <a:srgbClr val="000000"/>
                </a:solidFill>
                <a:latin typeface="Georgia"/>
                <a:ea typeface="Georgia"/>
                <a:cs typeface="Georgia"/>
                <a:sym typeface="Georgia"/>
              </a:rPr>
              <a:t>Legislature: MAJLIS</a:t>
            </a:r>
          </a:p>
        </p:txBody>
      </p:sp>
      <p:sp>
        <p:nvSpPr>
          <p:cNvPr id="353" name="Shape 353"/>
          <p:cNvSpPr txBox="1"/>
          <p:nvPr>
            <p:ph idx="1" type="body"/>
          </p:nvPr>
        </p:nvSpPr>
        <p:spPr>
          <a:xfrm>
            <a:off x="301625" y="1146175"/>
            <a:ext cx="8504100" cy="4572000"/>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0" i="0" lang="en-US" sz="3600" u="none">
                <a:solidFill>
                  <a:schemeClr val="dk1"/>
                </a:solidFill>
                <a:latin typeface="Georgia"/>
                <a:ea typeface="Georgia"/>
                <a:cs typeface="Georgia"/>
                <a:sym typeface="Georgia"/>
              </a:rPr>
              <a:t>Unicameral legislature</a:t>
            </a:r>
          </a:p>
          <a:p>
            <a:pPr indent="-273050" lvl="0" marL="273050" marR="0" rtl="0" algn="l">
              <a:lnSpc>
                <a:spcPct val="100000"/>
              </a:lnSpc>
              <a:spcBef>
                <a:spcPts val="720"/>
              </a:spcBef>
              <a:spcAft>
                <a:spcPts val="0"/>
              </a:spcAft>
              <a:buClr>
                <a:schemeClr val="accent1"/>
              </a:buClr>
              <a:buSzPct val="85000"/>
              <a:buFont typeface="Noto Sans Symbols"/>
              <a:buChar char="●"/>
            </a:pPr>
            <a:r>
              <a:rPr b="0" i="0" lang="en-US" sz="3600" u="none">
                <a:solidFill>
                  <a:schemeClr val="dk1"/>
                </a:solidFill>
                <a:latin typeface="Georgia"/>
                <a:ea typeface="Georgia"/>
                <a:cs typeface="Georgia"/>
                <a:sym typeface="Georgia"/>
              </a:rPr>
              <a:t>290 seats</a:t>
            </a:r>
          </a:p>
          <a:p>
            <a:pPr indent="-307340" lvl="0" marL="273050" marR="0" rtl="0" algn="l">
              <a:lnSpc>
                <a:spcPct val="100000"/>
              </a:lnSpc>
              <a:spcBef>
                <a:spcPts val="720"/>
              </a:spcBef>
              <a:spcAft>
                <a:spcPts val="0"/>
              </a:spcAft>
              <a:buClr>
                <a:schemeClr val="accent1"/>
              </a:buClr>
              <a:buSzPct val="100000"/>
              <a:buFont typeface="Noto Sans Symbols"/>
              <a:buChar char="●"/>
            </a:pPr>
            <a:r>
              <a:rPr lang="en-US" sz="3600"/>
              <a:t>30 yr old</a:t>
            </a:r>
          </a:p>
          <a:p>
            <a:pPr indent="-307340" lvl="0" marL="273050" marR="0" rtl="0" algn="l">
              <a:lnSpc>
                <a:spcPct val="100000"/>
              </a:lnSpc>
              <a:spcBef>
                <a:spcPts val="720"/>
              </a:spcBef>
              <a:spcAft>
                <a:spcPts val="0"/>
              </a:spcAft>
              <a:buClr>
                <a:schemeClr val="accent1"/>
              </a:buClr>
              <a:buSzPct val="100000"/>
              <a:buFont typeface="Noto Sans Symbols"/>
              <a:buChar char="●"/>
            </a:pPr>
            <a:r>
              <a:rPr lang="en-US" sz="3600"/>
              <a:t>4 years terms</a:t>
            </a:r>
          </a:p>
          <a:p>
            <a:pPr indent="-273050" lvl="0" marL="273050" marR="0" rtl="0" algn="l">
              <a:lnSpc>
                <a:spcPct val="100000"/>
              </a:lnSpc>
              <a:spcBef>
                <a:spcPts val="720"/>
              </a:spcBef>
              <a:spcAft>
                <a:spcPts val="0"/>
              </a:spcAft>
              <a:buClr>
                <a:schemeClr val="accent1"/>
              </a:buClr>
              <a:buSzPct val="85000"/>
              <a:buFont typeface="Noto Sans Symbols"/>
              <a:buChar char="●"/>
            </a:pPr>
            <a:r>
              <a:rPr b="0" i="0" lang="en-US" sz="3600" u="none">
                <a:solidFill>
                  <a:schemeClr val="dk1"/>
                </a:solidFill>
                <a:latin typeface="Georgia"/>
                <a:ea typeface="Georgia"/>
                <a:cs typeface="Georgia"/>
                <a:sym typeface="Georgia"/>
              </a:rPr>
              <a:t>All directly elected through single member districts by citizens over 18 years old</a:t>
            </a:r>
          </a:p>
          <a:p>
            <a:pPr indent="-273050" lvl="0" marL="273050" marR="0" rtl="0" algn="l">
              <a:spcBef>
                <a:spcPts val="720"/>
              </a:spcBef>
              <a:spcAft>
                <a:spcPts val="0"/>
              </a:spcAft>
              <a:buClr>
                <a:schemeClr val="accent1"/>
              </a:buClr>
              <a:buSzPct val="85000"/>
              <a:buFont typeface="Noto Sans Symbols"/>
              <a:buNone/>
            </a:pPr>
            <a:r>
              <a:t/>
            </a:r>
            <a:endParaRPr b="0" i="0" sz="3600" u="none">
              <a:solidFill>
                <a:schemeClr val="dk1"/>
              </a:solidFill>
              <a:latin typeface="Georgia"/>
              <a:ea typeface="Georgia"/>
              <a:cs typeface="Georgia"/>
              <a:sym typeface="Georgia"/>
            </a:endParaRP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357" name="Shape 357"/>
        <p:cNvGrpSpPr/>
        <p:nvPr/>
      </p:nvGrpSpPr>
      <p:grpSpPr>
        <a:xfrm>
          <a:off x="0" y="0"/>
          <a:ext cx="0" cy="0"/>
          <a:chOff x="0" y="0"/>
          <a:chExt cx="0" cy="0"/>
        </a:xfrm>
      </p:grpSpPr>
      <p:sp>
        <p:nvSpPr>
          <p:cNvPr id="358" name="Shape 358"/>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spcBef>
                <a:spcPts val="0"/>
              </a:spcBef>
              <a:spcAft>
                <a:spcPts val="0"/>
              </a:spcAft>
              <a:buSzPct val="25000"/>
              <a:buNone/>
            </a:pPr>
            <a:r>
              <a:t/>
            </a:r>
            <a:endParaRPr b="0" i="0" sz="3300" u="none" cap="none" strike="noStrike">
              <a:solidFill>
                <a:srgbClr val="7A9798"/>
              </a:solidFill>
              <a:latin typeface="Georgia"/>
              <a:ea typeface="Georgia"/>
              <a:cs typeface="Georgia"/>
              <a:sym typeface="Georgia"/>
            </a:endParaRPr>
          </a:p>
        </p:txBody>
      </p:sp>
      <p:pic>
        <p:nvPicPr>
          <p:cNvPr id="359" name="Shape 359"/>
          <p:cNvPicPr preferRelativeResize="0"/>
          <p:nvPr>
            <p:ph idx="1" type="body"/>
          </p:nvPr>
        </p:nvPicPr>
        <p:blipFill rotWithShape="1">
          <a:blip r:embed="rId3">
            <a:alphaModFix/>
          </a:blip>
          <a:srcRect b="0" l="-5992" r="-5992" t="0"/>
          <a:stretch/>
        </p:blipFill>
        <p:spPr>
          <a:xfrm>
            <a:off x="301625" y="1527175"/>
            <a:ext cx="8504236" cy="4572000"/>
          </a:xfrm>
          <a:prstGeom prst="rect">
            <a:avLst/>
          </a:prstGeom>
          <a:noFill/>
          <a:ln>
            <a:noFill/>
          </a:ln>
        </p:spPr>
      </p:pic>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363" name="Shape 363"/>
        <p:cNvGrpSpPr/>
        <p:nvPr/>
      </p:nvGrpSpPr>
      <p:grpSpPr>
        <a:xfrm>
          <a:off x="0" y="0"/>
          <a:ext cx="0" cy="0"/>
          <a:chOff x="0" y="0"/>
          <a:chExt cx="0" cy="0"/>
        </a:xfrm>
      </p:grpSpPr>
      <p:sp>
        <p:nvSpPr>
          <p:cNvPr id="364" name="Shape 364"/>
          <p:cNvSpPr txBox="1"/>
          <p:nvPr>
            <p:ph type="title"/>
          </p:nvPr>
        </p:nvSpPr>
        <p:spPr>
          <a:xfrm>
            <a:off x="149225" y="0"/>
            <a:ext cx="8534400" cy="7587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b="0" i="0" lang="en-US" sz="3300" u="none" cap="none" strike="noStrike">
                <a:solidFill>
                  <a:srgbClr val="000000"/>
                </a:solidFill>
                <a:latin typeface="Georgia"/>
                <a:ea typeface="Georgia"/>
                <a:cs typeface="Georgia"/>
                <a:sym typeface="Georgia"/>
              </a:rPr>
              <a:t>Majlis Authority</a:t>
            </a:r>
          </a:p>
        </p:txBody>
      </p:sp>
      <p:sp>
        <p:nvSpPr>
          <p:cNvPr id="365" name="Shape 365"/>
          <p:cNvSpPr txBox="1"/>
          <p:nvPr>
            <p:ph idx="1" type="body"/>
          </p:nvPr>
        </p:nvSpPr>
        <p:spPr>
          <a:xfrm>
            <a:off x="301625" y="917575"/>
            <a:ext cx="8504100" cy="4572000"/>
          </a:xfrm>
          <a:prstGeom prst="rect">
            <a:avLst/>
          </a:prstGeom>
          <a:noFill/>
          <a:ln>
            <a:noFill/>
          </a:ln>
        </p:spPr>
        <p:txBody>
          <a:bodyPr anchorCtr="0" anchor="t" bIns="45700" lIns="91425" rIns="91425" tIns="45700">
            <a:noAutofit/>
          </a:bodyPr>
          <a:lstStyle/>
          <a:p>
            <a:pPr indent="-314960" lvl="0" marL="273050" marR="0" rtl="0" algn="l">
              <a:lnSpc>
                <a:spcPct val="80000"/>
              </a:lnSpc>
              <a:spcBef>
                <a:spcPts val="0"/>
              </a:spcBef>
              <a:spcAft>
                <a:spcPts val="0"/>
              </a:spcAft>
              <a:buClr>
                <a:schemeClr val="accent1"/>
              </a:buClr>
              <a:buSzPct val="100000"/>
              <a:buFont typeface="Noto Sans Symbols"/>
              <a:buChar char="●"/>
            </a:pPr>
            <a:r>
              <a:rPr b="1" i="0" lang="en-US" u="sng">
                <a:solidFill>
                  <a:schemeClr val="dk1"/>
                </a:solidFill>
                <a:latin typeface="Georgia"/>
                <a:ea typeface="Georgia"/>
                <a:cs typeface="Georgia"/>
                <a:sym typeface="Georgia"/>
              </a:rPr>
              <a:t>Powers of the Majlis</a:t>
            </a:r>
          </a:p>
          <a:p>
            <a:pPr indent="-314960" lvl="0" marL="273050" marR="0" rtl="0" algn="l">
              <a:lnSpc>
                <a:spcPct val="80000"/>
              </a:lnSpc>
              <a:spcBef>
                <a:spcPts val="480"/>
              </a:spcBef>
              <a:spcAft>
                <a:spcPts val="0"/>
              </a:spcAft>
              <a:buClr>
                <a:schemeClr val="dk1"/>
              </a:buClr>
              <a:buSzPct val="100000"/>
              <a:buFont typeface="Georgia"/>
              <a:buChar char="●"/>
            </a:pPr>
            <a:r>
              <a:rPr b="0" i="0" lang="en-US" u="none" cap="none" strike="noStrike">
                <a:solidFill>
                  <a:schemeClr val="dk1"/>
                </a:solidFill>
                <a:latin typeface="Georgia"/>
                <a:ea typeface="Georgia"/>
                <a:cs typeface="Georgia"/>
                <a:sym typeface="Georgia"/>
              </a:rPr>
              <a:t>Enacting or Changing Laws, </a:t>
            </a:r>
            <a:r>
              <a:rPr b="1" i="1" lang="en-US" u="none" cap="none" strike="noStrike">
                <a:solidFill>
                  <a:schemeClr val="dk1"/>
                </a:solidFill>
                <a:latin typeface="Georgia"/>
                <a:ea typeface="Georgia"/>
                <a:cs typeface="Georgia"/>
                <a:sym typeface="Georgia"/>
              </a:rPr>
              <a:t>qanun</a:t>
            </a:r>
            <a:r>
              <a:rPr b="0" i="0" lang="en-US" u="none" cap="none" strike="noStrike">
                <a:solidFill>
                  <a:schemeClr val="dk1"/>
                </a:solidFill>
                <a:latin typeface="Georgia"/>
                <a:ea typeface="Georgia"/>
                <a:cs typeface="Georgia"/>
                <a:sym typeface="Georgia"/>
              </a:rPr>
              <a:t> (with approval of Guardian Council)</a:t>
            </a:r>
          </a:p>
          <a:p>
            <a:pPr indent="-233362" lvl="3" marL="1096962" marR="0" rtl="0" algn="l">
              <a:lnSpc>
                <a:spcPct val="80000"/>
              </a:lnSpc>
              <a:spcBef>
                <a:spcPts val="480"/>
              </a:spcBef>
              <a:spcAft>
                <a:spcPts val="0"/>
              </a:spcAft>
              <a:buClr>
                <a:srgbClr val="8C7B70"/>
              </a:buClr>
              <a:buSzPct val="62222"/>
              <a:buFont typeface="Noto Sans Symbols"/>
              <a:buNone/>
            </a:pPr>
            <a:r>
              <a:t/>
            </a:r>
            <a:endParaRPr b="0" i="0" sz="2700" u="none" cap="none" strike="noStrike">
              <a:solidFill>
                <a:schemeClr val="dk2"/>
              </a:solidFill>
              <a:latin typeface="Georgia"/>
              <a:ea typeface="Georgia"/>
              <a:cs typeface="Georgia"/>
              <a:sym typeface="Georgia"/>
            </a:endParaRPr>
          </a:p>
          <a:p>
            <a:pPr indent="-400050" lvl="0" marL="457200" marR="0" rtl="0" algn="l">
              <a:lnSpc>
                <a:spcPct val="80000"/>
              </a:lnSpc>
              <a:spcBef>
                <a:spcPts val="480"/>
              </a:spcBef>
              <a:spcAft>
                <a:spcPts val="0"/>
              </a:spcAft>
              <a:buClr>
                <a:schemeClr val="dk1"/>
              </a:buClr>
              <a:buSzPct val="100000"/>
              <a:buFont typeface="Georgia"/>
            </a:pPr>
            <a:r>
              <a:rPr b="0" i="0" lang="en-US" u="none" cap="none" strike="noStrike">
                <a:solidFill>
                  <a:schemeClr val="dk1"/>
                </a:solidFill>
                <a:latin typeface="Georgia"/>
                <a:ea typeface="Georgia"/>
                <a:cs typeface="Georgia"/>
                <a:sym typeface="Georgia"/>
              </a:rPr>
              <a:t>Interpretation of legislation (as long as it does not contradict judicial authorities)</a:t>
            </a:r>
          </a:p>
          <a:p>
            <a:pPr indent="-400050" lvl="0" marL="457200" marR="0" rtl="0" algn="l">
              <a:lnSpc>
                <a:spcPct val="80000"/>
              </a:lnSpc>
              <a:spcBef>
                <a:spcPts val="480"/>
              </a:spcBef>
              <a:spcAft>
                <a:spcPts val="0"/>
              </a:spcAft>
              <a:buClr>
                <a:schemeClr val="dk1"/>
              </a:buClr>
              <a:buSzPct val="100000"/>
              <a:buFont typeface="Georgia"/>
            </a:pPr>
            <a:r>
              <a:rPr b="0" i="0" lang="en-US" u="none" cap="none" strike="noStrike">
                <a:solidFill>
                  <a:schemeClr val="dk1"/>
                </a:solidFill>
                <a:latin typeface="Georgia"/>
                <a:ea typeface="Georgia"/>
                <a:cs typeface="Georgia"/>
                <a:sym typeface="Georgia"/>
              </a:rPr>
              <a:t>Appointment of 6 of 12 Guardian Council members from a list made by chief judge</a:t>
            </a:r>
          </a:p>
          <a:p>
            <a:pPr indent="-400050" lvl="0" marL="457200" marR="0" rtl="0" algn="l">
              <a:lnSpc>
                <a:spcPct val="80000"/>
              </a:lnSpc>
              <a:spcBef>
                <a:spcPts val="480"/>
              </a:spcBef>
              <a:spcAft>
                <a:spcPts val="0"/>
              </a:spcAft>
              <a:buClr>
                <a:schemeClr val="dk1"/>
              </a:buClr>
              <a:buSzPct val="100000"/>
              <a:buFont typeface="Georgia"/>
            </a:pPr>
            <a:r>
              <a:rPr b="0" i="0" lang="en-US" u="none" cap="none" strike="noStrike">
                <a:solidFill>
                  <a:schemeClr val="dk1"/>
                </a:solidFill>
                <a:latin typeface="Georgia"/>
                <a:ea typeface="Georgia"/>
                <a:cs typeface="Georgia"/>
                <a:sym typeface="Georgia"/>
              </a:rPr>
              <a:t>Investigation of the cabinet ministers and public complaints against the executive and judiciary</a:t>
            </a:r>
          </a:p>
          <a:p>
            <a:pPr indent="-400050" lvl="0" marL="457200" marR="0" rtl="0" algn="l">
              <a:lnSpc>
                <a:spcPct val="80000"/>
              </a:lnSpc>
              <a:spcBef>
                <a:spcPts val="480"/>
              </a:spcBef>
              <a:spcAft>
                <a:spcPts val="0"/>
              </a:spcAft>
              <a:buClr>
                <a:schemeClr val="dk1"/>
              </a:buClr>
              <a:buSzPct val="100000"/>
              <a:buFont typeface="Georgia"/>
            </a:pPr>
            <a:r>
              <a:rPr b="0" i="0" lang="en-US" u="none" cap="none" strike="noStrike">
                <a:solidFill>
                  <a:schemeClr val="dk1"/>
                </a:solidFill>
                <a:latin typeface="Georgia"/>
                <a:ea typeface="Georgia"/>
                <a:cs typeface="Georgia"/>
                <a:sym typeface="Georgia"/>
              </a:rPr>
              <a:t>Removal of cabinet ministers, but not the president</a:t>
            </a:r>
          </a:p>
          <a:p>
            <a:pPr indent="-400050" lvl="0" marL="457200" marR="0" rtl="0" algn="l">
              <a:lnSpc>
                <a:spcPct val="80000"/>
              </a:lnSpc>
              <a:spcBef>
                <a:spcPts val="480"/>
              </a:spcBef>
              <a:spcAft>
                <a:spcPts val="0"/>
              </a:spcAft>
              <a:buClr>
                <a:schemeClr val="dk1"/>
              </a:buClr>
              <a:buSzPct val="100000"/>
              <a:buFont typeface="Georgia"/>
            </a:pPr>
            <a:r>
              <a:rPr b="0" i="0" lang="en-US" u="none" cap="none" strike="noStrike">
                <a:solidFill>
                  <a:schemeClr val="dk1"/>
                </a:solidFill>
                <a:latin typeface="Georgia"/>
                <a:ea typeface="Georgia"/>
                <a:cs typeface="Georgia"/>
                <a:sym typeface="Georgia"/>
              </a:rPr>
              <a:t>Approval of budget, cabinet appointments, treaties</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369" name="Shape 369"/>
        <p:cNvGrpSpPr/>
        <p:nvPr/>
      </p:nvGrpSpPr>
      <p:grpSpPr>
        <a:xfrm>
          <a:off x="0" y="0"/>
          <a:ext cx="0" cy="0"/>
          <a:chOff x="0" y="0"/>
          <a:chExt cx="0" cy="0"/>
        </a:xfrm>
      </p:grpSpPr>
      <p:sp>
        <p:nvSpPr>
          <p:cNvPr id="370" name="Shape 370"/>
          <p:cNvSpPr txBox="1"/>
          <p:nvPr>
            <p:ph type="title"/>
          </p:nvPr>
        </p:nvSpPr>
        <p:spPr>
          <a:xfrm>
            <a:off x="73025" y="304800"/>
            <a:ext cx="8534400" cy="7587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b="0" i="0" lang="en-US" sz="3300" u="none" cap="none" strike="noStrike">
                <a:solidFill>
                  <a:srgbClr val="000000"/>
                </a:solidFill>
                <a:latin typeface="Georgia"/>
                <a:ea typeface="Georgia"/>
                <a:cs typeface="Georgia"/>
                <a:sym typeface="Georgia"/>
              </a:rPr>
              <a:t>2012 Majlis Elections</a:t>
            </a:r>
          </a:p>
        </p:txBody>
      </p:sp>
      <p:sp>
        <p:nvSpPr>
          <p:cNvPr id="371" name="Shape 371"/>
          <p:cNvSpPr txBox="1"/>
          <p:nvPr>
            <p:ph idx="1" type="body"/>
          </p:nvPr>
        </p:nvSpPr>
        <p:spPr>
          <a:xfrm>
            <a:off x="301625" y="1222375"/>
            <a:ext cx="8504100" cy="3284400"/>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0" i="0" lang="en-US" sz="2800" u="none">
                <a:solidFill>
                  <a:schemeClr val="dk1"/>
                </a:solidFill>
                <a:latin typeface="Georgia"/>
                <a:ea typeface="Georgia"/>
                <a:cs typeface="Georgia"/>
                <a:sym typeface="Georgia"/>
              </a:rPr>
              <a:t>A third of the candidates were disqualified</a:t>
            </a:r>
          </a:p>
          <a:p>
            <a:pPr indent="-273050" lvl="0" marL="273050" marR="0" rtl="0" algn="l">
              <a:lnSpc>
                <a:spcPct val="100000"/>
              </a:lnSpc>
              <a:spcBef>
                <a:spcPts val="560"/>
              </a:spcBef>
              <a:spcAft>
                <a:spcPts val="0"/>
              </a:spcAft>
              <a:buClr>
                <a:schemeClr val="accent1"/>
              </a:buClr>
              <a:buSzPct val="85000"/>
              <a:buFont typeface="Noto Sans Symbols"/>
              <a:buChar char="●"/>
            </a:pPr>
            <a:r>
              <a:rPr b="0" i="0" lang="en-US" sz="2800" u="none">
                <a:solidFill>
                  <a:schemeClr val="dk1"/>
                </a:solidFill>
                <a:latin typeface="Georgia"/>
                <a:ea typeface="Georgia"/>
                <a:cs typeface="Georgia"/>
                <a:sym typeface="Georgia"/>
              </a:rPr>
              <a:t>Khamenei’s supporters won a large majority of seats, showing support for clerical rule</a:t>
            </a:r>
          </a:p>
          <a:p>
            <a:pPr indent="-273050" lvl="0" marL="273050" marR="0" rtl="0" algn="l">
              <a:lnSpc>
                <a:spcPct val="100000"/>
              </a:lnSpc>
              <a:spcBef>
                <a:spcPts val="560"/>
              </a:spcBef>
              <a:spcAft>
                <a:spcPts val="0"/>
              </a:spcAft>
              <a:buClr>
                <a:schemeClr val="accent1"/>
              </a:buClr>
              <a:buSzPct val="85000"/>
              <a:buFont typeface="Noto Sans Symbols"/>
              <a:buChar char="●"/>
            </a:pPr>
            <a:r>
              <a:rPr b="0" i="0" lang="en-US" sz="2800" u="none">
                <a:solidFill>
                  <a:schemeClr val="dk1"/>
                </a:solidFill>
                <a:latin typeface="Georgia"/>
                <a:ea typeface="Georgia"/>
                <a:cs typeface="Georgia"/>
                <a:sym typeface="Georgia"/>
              </a:rPr>
              <a:t>The conservatives, led by Ahmadinejad’s  party, </a:t>
            </a:r>
            <a:r>
              <a:rPr lang="en-US" sz="2800"/>
              <a:t>became t</a:t>
            </a:r>
            <a:r>
              <a:rPr b="0" i="0" lang="en-US" sz="2800" u="none">
                <a:solidFill>
                  <a:schemeClr val="dk1"/>
                </a:solidFill>
                <a:latin typeface="Georgia"/>
                <a:ea typeface="Georgia"/>
                <a:cs typeface="Georgia"/>
                <a:sym typeface="Georgia"/>
              </a:rPr>
              <a:t>he minority party in the legislature.</a:t>
            </a:r>
          </a:p>
          <a:p>
            <a:pPr indent="-273050" lvl="0" marL="273050" marR="0" rtl="0" algn="l">
              <a:lnSpc>
                <a:spcPct val="100000"/>
              </a:lnSpc>
              <a:spcBef>
                <a:spcPts val="560"/>
              </a:spcBef>
              <a:spcAft>
                <a:spcPts val="0"/>
              </a:spcAft>
              <a:buClr>
                <a:schemeClr val="accent1"/>
              </a:buClr>
              <a:buSzPct val="85000"/>
              <a:buFont typeface="Noto Sans Symbols"/>
              <a:buChar char="●"/>
            </a:pPr>
            <a:r>
              <a:rPr b="0" i="0" lang="en-US" sz="2800" u="none">
                <a:solidFill>
                  <a:schemeClr val="dk1"/>
                </a:solidFill>
                <a:latin typeface="Georgia"/>
                <a:ea typeface="Georgia"/>
                <a:cs typeface="Georgia"/>
                <a:sym typeface="Georgia"/>
              </a:rPr>
              <a:t>Voter turnout was high. </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375" name="Shape 375"/>
        <p:cNvGrpSpPr/>
        <p:nvPr/>
      </p:nvGrpSpPr>
      <p:grpSpPr>
        <a:xfrm>
          <a:off x="0" y="0"/>
          <a:ext cx="0" cy="0"/>
          <a:chOff x="0" y="0"/>
          <a:chExt cx="0" cy="0"/>
        </a:xfrm>
      </p:grpSpPr>
      <p:sp>
        <p:nvSpPr>
          <p:cNvPr id="376" name="Shape 376"/>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i="0" lang="en-US" sz="3600" u="none" cap="none" strike="noStrike">
                <a:solidFill>
                  <a:srgbClr val="000000"/>
                </a:solidFill>
                <a:latin typeface="Georgia"/>
                <a:ea typeface="Georgia"/>
                <a:cs typeface="Georgia"/>
                <a:sym typeface="Georgia"/>
              </a:rPr>
              <a:t>Judiciary</a:t>
            </a:r>
          </a:p>
        </p:txBody>
      </p:sp>
      <p:sp>
        <p:nvSpPr>
          <p:cNvPr id="377" name="Shape 377"/>
          <p:cNvSpPr txBox="1"/>
          <p:nvPr>
            <p:ph idx="1" type="body"/>
          </p:nvPr>
        </p:nvSpPr>
        <p:spPr>
          <a:xfrm>
            <a:off x="316712" y="1182850"/>
            <a:ext cx="8504100" cy="4572000"/>
          </a:xfrm>
          <a:prstGeom prst="rect">
            <a:avLst/>
          </a:prstGeom>
          <a:noFill/>
          <a:ln>
            <a:noFill/>
          </a:ln>
        </p:spPr>
        <p:txBody>
          <a:bodyPr anchorCtr="0" anchor="t" bIns="45700" lIns="91425" rIns="91425" tIns="45700">
            <a:noAutofit/>
          </a:bodyPr>
          <a:lstStyle/>
          <a:p>
            <a:pPr indent="-273050" lvl="0" marL="273050" marR="0" rtl="0" algn="l">
              <a:lnSpc>
                <a:spcPct val="80000"/>
              </a:lnSpc>
              <a:spcBef>
                <a:spcPts val="0"/>
              </a:spcBef>
              <a:spcAft>
                <a:spcPts val="0"/>
              </a:spcAft>
              <a:buClr>
                <a:schemeClr val="accent1"/>
              </a:buClr>
              <a:buSzPct val="85000"/>
              <a:buFont typeface="Noto Sans Symbols"/>
              <a:buChar char="●"/>
            </a:pPr>
            <a:r>
              <a:rPr b="0" i="0" lang="en-US" sz="2800" u="none">
                <a:solidFill>
                  <a:schemeClr val="dk1"/>
                </a:solidFill>
                <a:latin typeface="Georgia"/>
                <a:ea typeface="Georgia"/>
                <a:cs typeface="Georgia"/>
                <a:sym typeface="Georgia"/>
              </a:rPr>
              <a:t>Distinction between two types of law: </a:t>
            </a:r>
            <a:r>
              <a:rPr b="1" i="1" lang="en-US" sz="2800" u="none">
                <a:solidFill>
                  <a:schemeClr val="dk1"/>
                </a:solidFill>
                <a:latin typeface="Georgia"/>
                <a:ea typeface="Georgia"/>
                <a:cs typeface="Georgia"/>
                <a:sym typeface="Georgia"/>
              </a:rPr>
              <a:t>sharia </a:t>
            </a:r>
            <a:r>
              <a:rPr b="0" i="0" lang="en-US" sz="2800" u="none">
                <a:solidFill>
                  <a:schemeClr val="dk1"/>
                </a:solidFill>
                <a:latin typeface="Georgia"/>
                <a:ea typeface="Georgia"/>
                <a:cs typeface="Georgia"/>
                <a:sym typeface="Georgia"/>
              </a:rPr>
              <a:t>&amp; </a:t>
            </a:r>
            <a:r>
              <a:rPr b="1" i="1" lang="en-US" sz="2800" u="none">
                <a:solidFill>
                  <a:schemeClr val="dk1"/>
                </a:solidFill>
                <a:latin typeface="Georgia"/>
                <a:ea typeface="Georgia"/>
                <a:cs typeface="Georgia"/>
                <a:sym typeface="Georgia"/>
              </a:rPr>
              <a:t>qanun</a:t>
            </a:r>
          </a:p>
          <a:p>
            <a:pPr indent="-299720" lvl="0" marL="273050" marR="0" rtl="0" algn="l">
              <a:lnSpc>
                <a:spcPct val="80000"/>
              </a:lnSpc>
              <a:spcBef>
                <a:spcPts val="0"/>
              </a:spcBef>
              <a:spcAft>
                <a:spcPts val="0"/>
              </a:spcAft>
              <a:buClr>
                <a:schemeClr val="accent1"/>
              </a:buClr>
              <a:buSzPct val="100000"/>
              <a:buFont typeface="Noto Sans Symbols"/>
              <a:buChar char="●"/>
            </a:pPr>
            <a:r>
              <a:rPr lang="en-US" sz="2800"/>
              <a:t>Headed by chief justice - appointed by SL for five-years (cleric)</a:t>
            </a:r>
          </a:p>
          <a:p>
            <a:pPr indent="-273050" lvl="0" marL="273050" marR="0" rtl="0" algn="l">
              <a:lnSpc>
                <a:spcPct val="80000"/>
              </a:lnSpc>
              <a:spcBef>
                <a:spcPts val="560"/>
              </a:spcBef>
              <a:spcAft>
                <a:spcPts val="0"/>
              </a:spcAft>
              <a:buClr>
                <a:schemeClr val="accent1"/>
              </a:buClr>
              <a:buSzPct val="85000"/>
              <a:buFont typeface="Noto Sans Symbols"/>
              <a:buChar char="●"/>
            </a:pPr>
            <a:r>
              <a:rPr b="0" i="0" lang="en-US" sz="2800" u="none">
                <a:solidFill>
                  <a:schemeClr val="dk1"/>
                </a:solidFill>
                <a:latin typeface="Georgia"/>
                <a:ea typeface="Georgia"/>
                <a:cs typeface="Georgia"/>
                <a:sym typeface="Georgia"/>
              </a:rPr>
              <a:t>No judicial review</a:t>
            </a:r>
          </a:p>
          <a:p>
            <a:pPr indent="-273050" lvl="0" marL="273050" marR="0" rtl="0" algn="l">
              <a:lnSpc>
                <a:spcPct val="80000"/>
              </a:lnSpc>
              <a:spcBef>
                <a:spcPts val="560"/>
              </a:spcBef>
              <a:spcAft>
                <a:spcPts val="0"/>
              </a:spcAft>
              <a:buClr>
                <a:schemeClr val="accent1"/>
              </a:buClr>
              <a:buSzPct val="85000"/>
              <a:buFont typeface="Noto Sans Symbols"/>
              <a:buChar char="●"/>
            </a:pPr>
            <a:r>
              <a:rPr b="0" i="0" lang="en-US" sz="2800" u="none">
                <a:solidFill>
                  <a:schemeClr val="dk1"/>
                </a:solidFill>
                <a:latin typeface="Georgia"/>
                <a:ea typeface="Georgia"/>
                <a:cs typeface="Georgia"/>
                <a:sym typeface="Georgia"/>
              </a:rPr>
              <a:t>Principle of jurist’s guardianship means that the Supreme Leader, the Guardian Council, and the Assembly of Religious Experts have final say regarding interpretation of law</a:t>
            </a:r>
          </a:p>
          <a:p>
            <a:pPr indent="-273050" lvl="0" marL="273050" marR="0" rtl="0" algn="l">
              <a:lnSpc>
                <a:spcPct val="80000"/>
              </a:lnSpc>
              <a:spcBef>
                <a:spcPts val="560"/>
              </a:spcBef>
              <a:spcAft>
                <a:spcPts val="0"/>
              </a:spcAft>
              <a:buClr>
                <a:schemeClr val="accent1"/>
              </a:buClr>
              <a:buSzPct val="85000"/>
              <a:buFont typeface="Noto Sans Symbols"/>
              <a:buChar char="●"/>
            </a:pPr>
            <a:r>
              <a:rPr b="0" i="0" lang="en-US" sz="2800" u="none">
                <a:solidFill>
                  <a:schemeClr val="dk1"/>
                </a:solidFill>
                <a:latin typeface="Georgia"/>
                <a:ea typeface="Georgia"/>
                <a:cs typeface="Georgia"/>
                <a:sym typeface="Georgia"/>
              </a:rPr>
              <a:t>Because interpreting shari’a is difficult it has been applied in different ways at various times</a:t>
            </a:r>
          </a:p>
          <a:p>
            <a:pPr indent="-273050" lvl="0" marL="273050" marR="0" rtl="0" algn="l">
              <a:spcBef>
                <a:spcPts val="560"/>
              </a:spcBef>
              <a:spcAft>
                <a:spcPts val="0"/>
              </a:spcAft>
              <a:buClr>
                <a:schemeClr val="accent1"/>
              </a:buClr>
              <a:buSzPct val="85000"/>
              <a:buFont typeface="Noto Sans Symbols"/>
              <a:buNone/>
            </a:pPr>
            <a:r>
              <a:t/>
            </a:r>
            <a:endParaRPr b="0" i="0" sz="2800" u="none">
              <a:solidFill>
                <a:schemeClr val="dk1"/>
              </a:solidFill>
              <a:latin typeface="Georgia"/>
              <a:ea typeface="Georgia"/>
              <a:cs typeface="Georgia"/>
              <a:sym typeface="Georgia"/>
            </a:endParaRP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381" name="Shape 381"/>
        <p:cNvGrpSpPr/>
        <p:nvPr/>
      </p:nvGrpSpPr>
      <p:grpSpPr>
        <a:xfrm>
          <a:off x="0" y="0"/>
          <a:ext cx="0" cy="0"/>
          <a:chOff x="0" y="0"/>
          <a:chExt cx="0" cy="0"/>
        </a:xfrm>
      </p:grpSpPr>
      <p:sp>
        <p:nvSpPr>
          <p:cNvPr id="382" name="Shape 382"/>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spcBef>
                <a:spcPts val="0"/>
              </a:spcBef>
              <a:spcAft>
                <a:spcPts val="0"/>
              </a:spcAft>
              <a:buSzPct val="25000"/>
              <a:buNone/>
            </a:pPr>
            <a:r>
              <a:t/>
            </a:r>
            <a:endParaRPr b="0" i="0" sz="3300" u="none" cap="none" strike="noStrike">
              <a:solidFill>
                <a:srgbClr val="7A9798"/>
              </a:solidFill>
              <a:latin typeface="Georgia"/>
              <a:ea typeface="Georgia"/>
              <a:cs typeface="Georgia"/>
              <a:sym typeface="Georgia"/>
            </a:endParaRPr>
          </a:p>
        </p:txBody>
      </p:sp>
      <p:pic>
        <p:nvPicPr>
          <p:cNvPr id="383" name="Shape 383"/>
          <p:cNvPicPr preferRelativeResize="0"/>
          <p:nvPr>
            <p:ph idx="1" type="body"/>
          </p:nvPr>
        </p:nvPicPr>
        <p:blipFill rotWithShape="1">
          <a:blip r:embed="rId3">
            <a:alphaModFix/>
          </a:blip>
          <a:srcRect b="0" l="-20524" r="-20524" t="0"/>
          <a:stretch/>
        </p:blipFill>
        <p:spPr>
          <a:xfrm>
            <a:off x="301625" y="987424"/>
            <a:ext cx="8504100" cy="5111700"/>
          </a:xfrm>
          <a:prstGeom prst="rect">
            <a:avLst/>
          </a:prstGeom>
          <a:noFill/>
          <a:ln>
            <a:noFill/>
          </a:ln>
        </p:spPr>
      </p:pic>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387" name="Shape 387"/>
        <p:cNvGrpSpPr/>
        <p:nvPr/>
      </p:nvGrpSpPr>
      <p:grpSpPr>
        <a:xfrm>
          <a:off x="0" y="0"/>
          <a:ext cx="0" cy="0"/>
          <a:chOff x="0" y="0"/>
          <a:chExt cx="0" cy="0"/>
        </a:xfrm>
      </p:grpSpPr>
      <p:sp>
        <p:nvSpPr>
          <p:cNvPr id="388" name="Shape 388"/>
          <p:cNvSpPr txBox="1"/>
          <p:nvPr>
            <p:ph type="title"/>
          </p:nvPr>
        </p:nvSpPr>
        <p:spPr>
          <a:xfrm>
            <a:off x="-3175" y="152400"/>
            <a:ext cx="8534400" cy="7587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b="0" i="0" lang="en-US" sz="3600" u="none" cap="none" strike="noStrike">
                <a:solidFill>
                  <a:srgbClr val="000000"/>
                </a:solidFill>
                <a:latin typeface="Georgia"/>
                <a:ea typeface="Georgia"/>
                <a:cs typeface="Georgia"/>
                <a:sym typeface="Georgia"/>
              </a:rPr>
              <a:t>Law &amp; Justice</a:t>
            </a:r>
          </a:p>
        </p:txBody>
      </p:sp>
      <p:sp>
        <p:nvSpPr>
          <p:cNvPr id="389" name="Shape 389"/>
          <p:cNvSpPr txBox="1"/>
          <p:nvPr>
            <p:ph idx="1" type="body"/>
          </p:nvPr>
        </p:nvSpPr>
        <p:spPr>
          <a:xfrm>
            <a:off x="225425" y="993775"/>
            <a:ext cx="8504100" cy="5571300"/>
          </a:xfrm>
          <a:prstGeom prst="rect">
            <a:avLst/>
          </a:prstGeom>
          <a:noFill/>
          <a:ln>
            <a:noFill/>
          </a:ln>
        </p:spPr>
        <p:txBody>
          <a:bodyPr anchorCtr="0" anchor="t" bIns="45700" lIns="91425" rIns="91425" tIns="45700">
            <a:noAutofit/>
          </a:bodyPr>
          <a:lstStyle/>
          <a:p>
            <a:pPr indent="-308610" lvl="0" marL="273050" marR="0" rtl="0" algn="l">
              <a:lnSpc>
                <a:spcPct val="80000"/>
              </a:lnSpc>
              <a:spcBef>
                <a:spcPts val="0"/>
              </a:spcBef>
              <a:spcAft>
                <a:spcPts val="0"/>
              </a:spcAft>
              <a:buClr>
                <a:schemeClr val="accent1"/>
              </a:buClr>
              <a:buSzPct val="100000"/>
              <a:buFont typeface="Noto Sans Symbols"/>
              <a:buChar char="●"/>
            </a:pPr>
            <a:r>
              <a:rPr b="0" i="0" lang="en-US" sz="2600" u="none">
                <a:solidFill>
                  <a:schemeClr val="dk1"/>
                </a:solidFill>
                <a:latin typeface="Georgia"/>
                <a:ea typeface="Georgia"/>
                <a:cs typeface="Georgia"/>
                <a:sym typeface="Georgia"/>
              </a:rPr>
              <a:t>Khomeini realized that despite the influence of sharia judges, the regime did need a centralized judicial system to tend to matters of justice in an orderly manner</a:t>
            </a:r>
          </a:p>
          <a:p>
            <a:pPr indent="-308610" lvl="0" marL="273050" marR="0" rtl="0" algn="l">
              <a:lnSpc>
                <a:spcPct val="80000"/>
              </a:lnSpc>
              <a:spcBef>
                <a:spcPts val="480"/>
              </a:spcBef>
              <a:spcAft>
                <a:spcPts val="0"/>
              </a:spcAft>
              <a:buClr>
                <a:schemeClr val="accent1"/>
              </a:buClr>
              <a:buSzPct val="100000"/>
              <a:buFont typeface="Noto Sans Symbols"/>
              <a:buChar char="●"/>
            </a:pPr>
            <a:r>
              <a:rPr b="0" i="0" lang="en-US" sz="2600" u="none">
                <a:solidFill>
                  <a:schemeClr val="dk1"/>
                </a:solidFill>
                <a:latin typeface="Georgia"/>
                <a:ea typeface="Georgia"/>
                <a:cs typeface="Georgia"/>
                <a:sym typeface="Georgia"/>
              </a:rPr>
              <a:t>Modern methods of punishment are more common than harsh public retributio</a:t>
            </a:r>
            <a:r>
              <a:rPr lang="en-US" sz="2600"/>
              <a:t>n</a:t>
            </a:r>
          </a:p>
          <a:p>
            <a:pPr indent="-308610" lvl="0" marL="273050" marR="0" rtl="0" algn="l">
              <a:lnSpc>
                <a:spcPct val="80000"/>
              </a:lnSpc>
              <a:spcBef>
                <a:spcPts val="480"/>
              </a:spcBef>
              <a:spcAft>
                <a:spcPts val="0"/>
              </a:spcAft>
              <a:buClr>
                <a:schemeClr val="accent1"/>
              </a:buClr>
              <a:buSzPct val="100000"/>
              <a:buFont typeface="Noto Sans Symbols"/>
              <a:buChar char="●"/>
            </a:pPr>
            <a:r>
              <a:rPr lang="en-US" sz="2600"/>
              <a:t>High Execution rate (2nd to China)</a:t>
            </a:r>
          </a:p>
          <a:p>
            <a:pPr indent="-308610" lvl="0" marL="273050" marR="0" rtl="0" algn="l">
              <a:lnSpc>
                <a:spcPct val="80000"/>
              </a:lnSpc>
              <a:spcBef>
                <a:spcPts val="480"/>
              </a:spcBef>
              <a:spcAft>
                <a:spcPts val="0"/>
              </a:spcAft>
              <a:buClr>
                <a:schemeClr val="accent1"/>
              </a:buClr>
              <a:buSzPct val="100000"/>
              <a:buFont typeface="Noto Sans Symbols"/>
              <a:buChar char="●"/>
            </a:pPr>
            <a:r>
              <a:rPr b="0" i="0" lang="en-US" sz="2600" u="none">
                <a:solidFill>
                  <a:schemeClr val="dk1"/>
                </a:solidFill>
                <a:latin typeface="Georgia"/>
                <a:ea typeface="Georgia"/>
                <a:cs typeface="Georgia"/>
                <a:sym typeface="Georgia"/>
              </a:rPr>
              <a:t>Regime retained the shah’s court structure</a:t>
            </a:r>
          </a:p>
          <a:p>
            <a:pPr indent="-288925" lvl="2" marL="822325" marR="0" rtl="0" algn="l">
              <a:lnSpc>
                <a:spcPct val="80000"/>
              </a:lnSpc>
              <a:spcBef>
                <a:spcPts val="480"/>
              </a:spcBef>
              <a:spcAft>
                <a:spcPts val="0"/>
              </a:spcAft>
              <a:buClr>
                <a:srgbClr val="8CADAE"/>
              </a:buClr>
              <a:buSzPct val="100000"/>
              <a:buFont typeface="Noto Sans Symbols"/>
              <a:buChar char="•"/>
            </a:pPr>
            <a:r>
              <a:rPr b="0" i="0" lang="en-US" sz="2600" u="none" cap="none" strike="noStrike">
                <a:solidFill>
                  <a:schemeClr val="dk1"/>
                </a:solidFill>
                <a:latin typeface="Georgia"/>
                <a:ea typeface="Georgia"/>
                <a:cs typeface="Georgia"/>
                <a:sym typeface="Georgia"/>
              </a:rPr>
              <a:t>Appeals system</a:t>
            </a:r>
          </a:p>
          <a:p>
            <a:pPr indent="-288925" lvl="2" marL="822325" marR="0" rtl="0" algn="l">
              <a:lnSpc>
                <a:spcPct val="80000"/>
              </a:lnSpc>
              <a:spcBef>
                <a:spcPts val="480"/>
              </a:spcBef>
              <a:spcAft>
                <a:spcPts val="0"/>
              </a:spcAft>
              <a:buClr>
                <a:srgbClr val="8CADAE"/>
              </a:buClr>
              <a:buSzPct val="100000"/>
              <a:buFont typeface="Noto Sans Symbols"/>
              <a:buChar char="•"/>
            </a:pPr>
            <a:r>
              <a:rPr b="0" i="0" lang="en-US" sz="2600" u="none" cap="none" strike="noStrike">
                <a:solidFill>
                  <a:schemeClr val="dk1"/>
                </a:solidFill>
                <a:latin typeface="Georgia"/>
                <a:ea typeface="Georgia"/>
                <a:cs typeface="Georgia"/>
                <a:sym typeface="Georgia"/>
              </a:rPr>
              <a:t>Hierarchy of state courts</a:t>
            </a:r>
          </a:p>
          <a:p>
            <a:pPr indent="-288925" lvl="2" marL="822325" marR="0" rtl="0" algn="l">
              <a:lnSpc>
                <a:spcPct val="80000"/>
              </a:lnSpc>
              <a:spcBef>
                <a:spcPts val="480"/>
              </a:spcBef>
              <a:spcAft>
                <a:spcPts val="0"/>
              </a:spcAft>
              <a:buClr>
                <a:srgbClr val="8CADAE"/>
              </a:buClr>
              <a:buSzPct val="100000"/>
              <a:buFont typeface="Noto Sans Symbols"/>
              <a:buChar char="•"/>
            </a:pPr>
            <a:r>
              <a:rPr lang="en-US" sz="2600"/>
              <a:t>Revolutionary Court (moharebeh)</a:t>
            </a:r>
          </a:p>
          <a:p>
            <a:pPr indent="-288925" lvl="2" marL="822325" marR="0" rtl="0" algn="l">
              <a:lnSpc>
                <a:spcPct val="80000"/>
              </a:lnSpc>
              <a:spcBef>
                <a:spcPts val="480"/>
              </a:spcBef>
              <a:spcAft>
                <a:spcPts val="0"/>
              </a:spcAft>
              <a:buClr>
                <a:srgbClr val="8CADAE"/>
              </a:buClr>
              <a:buSzPct val="100000"/>
              <a:buFont typeface="Noto Sans Symbols"/>
              <a:buChar char="•"/>
            </a:pPr>
            <a:r>
              <a:rPr b="0" i="0" lang="en-US" sz="2600" u="none" cap="none" strike="noStrike">
                <a:solidFill>
                  <a:schemeClr val="dk1"/>
                </a:solidFill>
                <a:latin typeface="Georgia"/>
                <a:ea typeface="Georgia"/>
                <a:cs typeface="Georgia"/>
                <a:sym typeface="Georgia"/>
              </a:rPr>
              <a:t>Central government’s right to appoint and dismiss judges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97" name="Shape 97"/>
        <p:cNvGrpSpPr/>
        <p:nvPr/>
      </p:nvGrpSpPr>
      <p:grpSpPr>
        <a:xfrm>
          <a:off x="0" y="0"/>
          <a:ext cx="0" cy="0"/>
          <a:chOff x="0" y="0"/>
          <a:chExt cx="0" cy="0"/>
        </a:xfrm>
      </p:grpSpPr>
      <p:sp>
        <p:nvSpPr>
          <p:cNvPr id="98" name="Shape 98"/>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b="0" i="0" lang="en-US" sz="3200" u="none" cap="none" strike="noStrike">
                <a:solidFill>
                  <a:srgbClr val="000000"/>
                </a:solidFill>
                <a:latin typeface="Georgia"/>
                <a:ea typeface="Georgia"/>
                <a:cs typeface="Georgia"/>
                <a:sym typeface="Georgia"/>
              </a:rPr>
              <a:t>Pahlavi - </a:t>
            </a:r>
            <a:r>
              <a:rPr b="1" i="0" lang="en-US" sz="3200" u="none" cap="none" strike="noStrike">
                <a:solidFill>
                  <a:srgbClr val="000000"/>
                </a:solidFill>
                <a:latin typeface="Georgia"/>
                <a:ea typeface="Georgia"/>
                <a:cs typeface="Georgia"/>
                <a:sym typeface="Georgia"/>
              </a:rPr>
              <a:t>OIL &amp; the Rent-seeking state</a:t>
            </a:r>
          </a:p>
        </p:txBody>
      </p:sp>
      <p:sp>
        <p:nvSpPr>
          <p:cNvPr id="99" name="Shape 99"/>
          <p:cNvSpPr txBox="1"/>
          <p:nvPr>
            <p:ph idx="1" type="body"/>
          </p:nvPr>
        </p:nvSpPr>
        <p:spPr>
          <a:xfrm>
            <a:off x="301625" y="1527175"/>
            <a:ext cx="8504236" cy="4572000"/>
          </a:xfrm>
          <a:prstGeom prst="rect">
            <a:avLst/>
          </a:prstGeom>
          <a:noFill/>
          <a:ln>
            <a:noFill/>
          </a:ln>
        </p:spPr>
        <p:txBody>
          <a:bodyPr anchorCtr="0" anchor="t" bIns="45700" lIns="91425" rIns="91425" tIns="45700">
            <a:noAutofit/>
          </a:bodyPr>
          <a:lstStyle/>
          <a:p>
            <a:pPr indent="-273050" lvl="0" marL="273050" marR="0" rtl="0" algn="l">
              <a:lnSpc>
                <a:spcPct val="140000"/>
              </a:lnSpc>
              <a:spcBef>
                <a:spcPts val="0"/>
              </a:spcBef>
              <a:spcAft>
                <a:spcPts val="0"/>
              </a:spcAft>
              <a:buClr>
                <a:schemeClr val="accent1"/>
              </a:buClr>
              <a:buSzPct val="85000"/>
              <a:buFont typeface="Noto Sans Symbols"/>
              <a:buChar char="●"/>
            </a:pPr>
            <a:r>
              <a:rPr b="0" i="0" lang="en-US" sz="2400" u="none" cap="none" strike="noStrike">
                <a:solidFill>
                  <a:schemeClr val="dk1"/>
                </a:solidFill>
                <a:latin typeface="Georgia"/>
                <a:ea typeface="Georgia"/>
                <a:cs typeface="Georgia"/>
                <a:sym typeface="Georgia"/>
              </a:rPr>
              <a:t>Iran transformed into a rentier state.</a:t>
            </a:r>
          </a:p>
          <a:p>
            <a:pPr indent="-273050" lvl="0" marL="273050" marR="0" rtl="0" algn="l">
              <a:lnSpc>
                <a:spcPct val="140000"/>
              </a:lnSpc>
              <a:spcBef>
                <a:spcPts val="480"/>
              </a:spcBef>
              <a:spcAft>
                <a:spcPts val="0"/>
              </a:spcAft>
              <a:buClr>
                <a:schemeClr val="accent1"/>
              </a:buClr>
              <a:buSzPct val="85000"/>
              <a:buFont typeface="Noto Sans Symbols"/>
              <a:buChar char="●"/>
            </a:pPr>
            <a:r>
              <a:rPr b="0" i="0" lang="en-US" sz="2400" u="none" cap="none" strike="noStrike">
                <a:solidFill>
                  <a:schemeClr val="dk1"/>
                </a:solidFill>
                <a:latin typeface="Georgia"/>
                <a:ea typeface="Georgia"/>
                <a:cs typeface="Georgia"/>
                <a:sym typeface="Georgia"/>
              </a:rPr>
              <a:t>Although the shah promoted import substitution policies, by 1979 oil &amp; associated industries provided 97% of foreign exchange and majority of Iran’s GNP</a:t>
            </a:r>
          </a:p>
          <a:p>
            <a:pPr indent="-273050" lvl="0" marL="273050" marR="0" rtl="0" algn="l">
              <a:lnSpc>
                <a:spcPct val="140000"/>
              </a:lnSpc>
              <a:spcBef>
                <a:spcPts val="480"/>
              </a:spcBef>
              <a:spcAft>
                <a:spcPts val="0"/>
              </a:spcAft>
              <a:buClr>
                <a:schemeClr val="accent1"/>
              </a:buClr>
              <a:buSzPct val="85000"/>
              <a:buFont typeface="Noto Sans Symbols"/>
              <a:buChar char="●"/>
            </a:pPr>
            <a:r>
              <a:rPr b="0" i="0" lang="en-US" sz="2400" u="none" cap="none" strike="noStrike">
                <a:solidFill>
                  <a:schemeClr val="dk1"/>
                </a:solidFill>
                <a:latin typeface="Georgia"/>
                <a:ea typeface="Georgia"/>
                <a:cs typeface="Georgia"/>
                <a:sym typeface="Georgia"/>
              </a:rPr>
              <a:t>Oil revenue became so great the government did not have to rely on internal taxes to generate income.</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393" name="Shape 393"/>
        <p:cNvGrpSpPr/>
        <p:nvPr/>
      </p:nvGrpSpPr>
      <p:grpSpPr>
        <a:xfrm>
          <a:off x="0" y="0"/>
          <a:ext cx="0" cy="0"/>
          <a:chOff x="0" y="0"/>
          <a:chExt cx="0" cy="0"/>
        </a:xfrm>
      </p:grpSpPr>
      <p:sp>
        <p:nvSpPr>
          <p:cNvPr id="394" name="Shape 394"/>
          <p:cNvSpPr txBox="1"/>
          <p:nvPr>
            <p:ph type="title"/>
          </p:nvPr>
        </p:nvSpPr>
        <p:spPr>
          <a:xfrm>
            <a:off x="149225" y="-76200"/>
            <a:ext cx="8534400" cy="7587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b="0" i="0" lang="en-US" sz="3300" u="none" cap="none" strike="noStrike">
                <a:solidFill>
                  <a:srgbClr val="000000"/>
                </a:solidFill>
                <a:latin typeface="Georgia"/>
                <a:ea typeface="Georgia"/>
                <a:cs typeface="Georgia"/>
                <a:sym typeface="Georgia"/>
              </a:rPr>
              <a:t>Military</a:t>
            </a:r>
          </a:p>
        </p:txBody>
      </p:sp>
      <p:sp>
        <p:nvSpPr>
          <p:cNvPr id="395" name="Shape 395"/>
          <p:cNvSpPr txBox="1"/>
          <p:nvPr>
            <p:ph idx="1" type="body"/>
          </p:nvPr>
        </p:nvSpPr>
        <p:spPr>
          <a:xfrm>
            <a:off x="304800" y="838200"/>
            <a:ext cx="8504100" cy="4191000"/>
          </a:xfrm>
          <a:prstGeom prst="rect">
            <a:avLst/>
          </a:prstGeom>
          <a:noFill/>
          <a:ln>
            <a:noFill/>
          </a:ln>
        </p:spPr>
        <p:txBody>
          <a:bodyPr anchorCtr="0" anchor="t" bIns="45700" lIns="91425" rIns="91425" tIns="45700">
            <a:noAutofit/>
          </a:bodyPr>
          <a:lstStyle/>
          <a:p>
            <a:pPr indent="-283210" lvl="0" marL="273050" marR="0" rtl="0" algn="l">
              <a:lnSpc>
                <a:spcPct val="80000"/>
              </a:lnSpc>
              <a:spcBef>
                <a:spcPts val="0"/>
              </a:spcBef>
              <a:spcAft>
                <a:spcPts val="0"/>
              </a:spcAft>
              <a:buClr>
                <a:schemeClr val="accent1"/>
              </a:buClr>
              <a:buSzPct val="100000"/>
              <a:buFont typeface="Noto Sans Symbols"/>
              <a:buChar char="●"/>
            </a:pPr>
            <a:r>
              <a:rPr b="1" i="0" lang="en-US" sz="2200" u="sng">
                <a:solidFill>
                  <a:schemeClr val="dk1"/>
                </a:solidFill>
                <a:latin typeface="Georgia"/>
                <a:ea typeface="Georgia"/>
                <a:cs typeface="Georgia"/>
                <a:sym typeface="Georgia"/>
              </a:rPr>
              <a:t>Revolutionary Guard</a:t>
            </a:r>
            <a:r>
              <a:rPr b="0" i="0" lang="en-US" sz="2200" u="none">
                <a:solidFill>
                  <a:schemeClr val="dk1"/>
                </a:solidFill>
                <a:latin typeface="Georgia"/>
                <a:ea typeface="Georgia"/>
                <a:cs typeface="Georgia"/>
                <a:sym typeface="Georgia"/>
              </a:rPr>
              <a:t> – </a:t>
            </a:r>
            <a:r>
              <a:rPr lang="en-US" sz="2200"/>
              <a:t>“corps of the faithful” </a:t>
            </a:r>
            <a:r>
              <a:rPr b="0" i="0" lang="en-US" sz="2200" u="none">
                <a:solidFill>
                  <a:schemeClr val="dk1"/>
                </a:solidFill>
                <a:latin typeface="Georgia"/>
                <a:ea typeface="Georgia"/>
                <a:cs typeface="Georgia"/>
                <a:sym typeface="Georgia"/>
              </a:rPr>
              <a:t>was  established by Khomeini after the revolution as an elite military force</a:t>
            </a:r>
          </a:p>
          <a:p>
            <a:pPr indent="-273050" lvl="0" marL="273050" marR="0" rtl="0" algn="l">
              <a:lnSpc>
                <a:spcPct val="80000"/>
              </a:lnSpc>
              <a:spcBef>
                <a:spcPts val="480"/>
              </a:spcBef>
              <a:spcAft>
                <a:spcPts val="0"/>
              </a:spcAft>
              <a:buClr>
                <a:schemeClr val="accent1"/>
              </a:buClr>
              <a:buSzPct val="92727"/>
              <a:buFont typeface="Noto Sans Symbols"/>
              <a:buNone/>
            </a:pPr>
            <a:r>
              <a:t/>
            </a:r>
            <a:endParaRPr b="0" i="0" sz="2200" u="none">
              <a:solidFill>
                <a:schemeClr val="dk1"/>
              </a:solidFill>
              <a:latin typeface="Georgia"/>
              <a:ea typeface="Georgia"/>
              <a:cs typeface="Georgia"/>
              <a:sym typeface="Georgia"/>
            </a:endParaRPr>
          </a:p>
          <a:p>
            <a:pPr indent="-283210" lvl="0" marL="273050" marR="0" rtl="0" algn="l">
              <a:lnSpc>
                <a:spcPct val="80000"/>
              </a:lnSpc>
              <a:spcBef>
                <a:spcPts val="480"/>
              </a:spcBef>
              <a:spcAft>
                <a:spcPts val="0"/>
              </a:spcAft>
              <a:buClr>
                <a:schemeClr val="accent1"/>
              </a:buClr>
              <a:buSzPct val="100000"/>
              <a:buFont typeface="Noto Sans Symbols"/>
              <a:buChar char="●"/>
            </a:pPr>
            <a:r>
              <a:rPr b="0" i="0" lang="en-US" sz="2200" u="none">
                <a:solidFill>
                  <a:schemeClr val="dk1"/>
                </a:solidFill>
                <a:latin typeface="Georgia"/>
                <a:ea typeface="Georgia"/>
                <a:cs typeface="Georgia"/>
                <a:sym typeface="Georgia"/>
              </a:rPr>
              <a:t>Commanders of the Revolutionary Guard are appointed by the Supreme Leader</a:t>
            </a:r>
          </a:p>
          <a:p>
            <a:pPr indent="-273050" lvl="0" marL="273050" marR="0" rtl="0" algn="l">
              <a:lnSpc>
                <a:spcPct val="80000"/>
              </a:lnSpc>
              <a:spcBef>
                <a:spcPts val="480"/>
              </a:spcBef>
              <a:spcAft>
                <a:spcPts val="0"/>
              </a:spcAft>
              <a:buClr>
                <a:schemeClr val="accent1"/>
              </a:buClr>
              <a:buSzPct val="25000"/>
              <a:buFont typeface="Noto Sans Symbols"/>
              <a:buNone/>
            </a:pPr>
            <a:r>
              <a:t/>
            </a:r>
            <a:endParaRPr b="0" i="0" sz="2200" u="none">
              <a:solidFill>
                <a:schemeClr val="dk1"/>
              </a:solidFill>
              <a:latin typeface="Georgia"/>
              <a:ea typeface="Georgia"/>
              <a:cs typeface="Georgia"/>
              <a:sym typeface="Georgia"/>
            </a:endParaRPr>
          </a:p>
          <a:p>
            <a:pPr indent="-283210" lvl="0" marL="273050" marR="0" rtl="0" algn="l">
              <a:lnSpc>
                <a:spcPct val="80000"/>
              </a:lnSpc>
              <a:spcBef>
                <a:spcPts val="480"/>
              </a:spcBef>
              <a:spcAft>
                <a:spcPts val="0"/>
              </a:spcAft>
              <a:buClr>
                <a:schemeClr val="accent1"/>
              </a:buClr>
              <a:buSzPct val="100000"/>
              <a:buFont typeface="Noto Sans Symbols"/>
              <a:buChar char="●"/>
            </a:pPr>
            <a:r>
              <a:rPr b="0" i="0" lang="en-US" sz="2200" u="none">
                <a:solidFill>
                  <a:schemeClr val="dk1"/>
                </a:solidFill>
                <a:latin typeface="Georgia"/>
                <a:ea typeface="Georgia"/>
                <a:cs typeface="Georgia"/>
                <a:sym typeface="Georgia"/>
              </a:rPr>
              <a:t>According to the constitution, the regular army defends the borders, the Revolutionary Guard protects the republic</a:t>
            </a:r>
          </a:p>
          <a:p>
            <a:pPr indent="-273050" lvl="0" marL="273050" marR="0" rtl="0" algn="l">
              <a:lnSpc>
                <a:spcPct val="80000"/>
              </a:lnSpc>
              <a:spcBef>
                <a:spcPts val="480"/>
              </a:spcBef>
              <a:spcAft>
                <a:spcPts val="0"/>
              </a:spcAft>
              <a:buClr>
                <a:schemeClr val="accent1"/>
              </a:buClr>
              <a:buSzPct val="92727"/>
              <a:buFont typeface="Noto Sans Symbols"/>
              <a:buNone/>
            </a:pPr>
            <a:r>
              <a:t/>
            </a:r>
            <a:endParaRPr b="0" i="0" sz="2200" u="sng">
              <a:solidFill>
                <a:schemeClr val="dk1"/>
              </a:solidFill>
              <a:latin typeface="Georgia"/>
              <a:ea typeface="Georgia"/>
              <a:cs typeface="Georgia"/>
              <a:sym typeface="Georgia"/>
            </a:endParaRPr>
          </a:p>
          <a:p>
            <a:pPr indent="-283210" lvl="0" marL="273050" marR="0" rtl="0" algn="l">
              <a:lnSpc>
                <a:spcPct val="80000"/>
              </a:lnSpc>
              <a:spcBef>
                <a:spcPts val="480"/>
              </a:spcBef>
              <a:spcAft>
                <a:spcPts val="0"/>
              </a:spcAft>
              <a:buClr>
                <a:schemeClr val="accent1"/>
              </a:buClr>
              <a:buSzPct val="100000"/>
              <a:buFont typeface="Noto Sans Symbols"/>
              <a:buChar char="●"/>
            </a:pPr>
            <a:r>
              <a:rPr b="1" i="1" lang="en-US" sz="2200" u="sng">
                <a:solidFill>
                  <a:schemeClr val="dk1"/>
                </a:solidFill>
                <a:latin typeface="Georgia"/>
                <a:ea typeface="Georgia"/>
                <a:cs typeface="Georgia"/>
                <a:sym typeface="Georgia"/>
              </a:rPr>
              <a:t>Basij</a:t>
            </a:r>
            <a:r>
              <a:rPr b="0" i="0" lang="en-US" sz="2200" u="none">
                <a:solidFill>
                  <a:schemeClr val="dk1"/>
                </a:solidFill>
                <a:latin typeface="Georgia"/>
                <a:ea typeface="Georgia"/>
                <a:cs typeface="Georgia"/>
                <a:sym typeface="Georgia"/>
              </a:rPr>
              <a:t> – volunteer militia created during Iran-Iraq War. </a:t>
            </a:r>
            <a:r>
              <a:rPr lang="en-US" sz="2200"/>
              <a:t>Grassroots civil defense force</a:t>
            </a:r>
          </a:p>
          <a:p>
            <a:pPr indent="-314007" lvl="1" marL="547687" marR="0" rtl="0" algn="l">
              <a:lnSpc>
                <a:spcPct val="80000"/>
              </a:lnSpc>
              <a:spcBef>
                <a:spcPts val="480"/>
              </a:spcBef>
              <a:spcAft>
                <a:spcPts val="0"/>
              </a:spcAft>
              <a:buClr>
                <a:schemeClr val="accent2"/>
              </a:buClr>
              <a:buSzPct val="100000"/>
              <a:buFont typeface="Noto Sans Symbols"/>
              <a:buChar char="○"/>
            </a:pPr>
            <a:r>
              <a:rPr b="0" i="0" lang="en-US" u="none" cap="none" strike="noStrike">
                <a:solidFill>
                  <a:schemeClr val="dk1"/>
                </a:solidFill>
                <a:latin typeface="Georgia"/>
                <a:ea typeface="Georgia"/>
                <a:cs typeface="Georgia"/>
                <a:sym typeface="Georgia"/>
              </a:rPr>
              <a:t>Currently serve as the Islamic Republic’s “morality police” </a:t>
            </a:r>
          </a:p>
          <a:p>
            <a:pPr indent="-273050" lvl="0" marL="273050" marR="0" rtl="0" algn="l">
              <a:lnSpc>
                <a:spcPct val="80000"/>
              </a:lnSpc>
              <a:spcBef>
                <a:spcPts val="480"/>
              </a:spcBef>
              <a:spcAft>
                <a:spcPts val="0"/>
              </a:spcAft>
              <a:buClr>
                <a:schemeClr val="accent1"/>
              </a:buClr>
              <a:buSzPct val="25000"/>
              <a:buFont typeface="Noto Sans Symbols"/>
              <a:buNone/>
            </a:pPr>
            <a:r>
              <a:t/>
            </a:r>
            <a:endParaRPr b="0" i="0" sz="2200" u="none">
              <a:solidFill>
                <a:schemeClr val="dk1"/>
              </a:solidFill>
              <a:latin typeface="Georgia"/>
              <a:ea typeface="Georgia"/>
              <a:cs typeface="Georgia"/>
              <a:sym typeface="Georgia"/>
            </a:endParaRPr>
          </a:p>
          <a:p>
            <a:pPr indent="-283210" lvl="0" marL="273050" marR="0" rtl="0" algn="l">
              <a:lnSpc>
                <a:spcPct val="80000"/>
              </a:lnSpc>
              <a:spcBef>
                <a:spcPts val="480"/>
              </a:spcBef>
              <a:spcAft>
                <a:spcPts val="0"/>
              </a:spcAft>
              <a:buClr>
                <a:schemeClr val="accent1"/>
              </a:buClr>
              <a:buSzPct val="100000"/>
              <a:buFont typeface="Noto Sans Symbols"/>
              <a:buChar char="●"/>
            </a:pPr>
            <a:r>
              <a:rPr b="0" i="0" lang="en-US" sz="2200" u="none">
                <a:solidFill>
                  <a:schemeClr val="dk1"/>
                </a:solidFill>
                <a:latin typeface="Georgia"/>
                <a:ea typeface="Georgia"/>
                <a:cs typeface="Georgia"/>
                <a:sym typeface="Georgia"/>
              </a:rPr>
              <a:t>Iran’s armed forces currently have over 545000 active troops making it the </a:t>
            </a:r>
            <a:r>
              <a:rPr lang="en-US" sz="2200"/>
              <a:t>23</a:t>
            </a:r>
            <a:r>
              <a:rPr b="0" baseline="30000" i="0" lang="en-US" sz="2200" u="none">
                <a:solidFill>
                  <a:schemeClr val="dk1"/>
                </a:solidFill>
                <a:latin typeface="Georgia"/>
                <a:ea typeface="Georgia"/>
                <a:cs typeface="Georgia"/>
                <a:sym typeface="Georgia"/>
              </a:rPr>
              <a:t>th</a:t>
            </a:r>
            <a:r>
              <a:rPr b="0" i="0" lang="en-US" sz="2200" u="none">
                <a:solidFill>
                  <a:schemeClr val="dk1"/>
                </a:solidFill>
                <a:latin typeface="Georgia"/>
                <a:ea typeface="Georgia"/>
                <a:cs typeface="Georgia"/>
                <a:sym typeface="Georgia"/>
              </a:rPr>
              <a:t>  largest army in the world</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399" name="Shape 399"/>
        <p:cNvGrpSpPr/>
        <p:nvPr/>
      </p:nvGrpSpPr>
      <p:grpSpPr>
        <a:xfrm>
          <a:off x="0" y="0"/>
          <a:ext cx="0" cy="0"/>
          <a:chOff x="0" y="0"/>
          <a:chExt cx="0" cy="0"/>
        </a:xfrm>
      </p:grpSpPr>
      <p:sp>
        <p:nvSpPr>
          <p:cNvPr id="400" name="Shape 400"/>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spcBef>
                <a:spcPts val="0"/>
              </a:spcBef>
              <a:spcAft>
                <a:spcPts val="0"/>
              </a:spcAft>
              <a:buSzPct val="25000"/>
              <a:buNone/>
            </a:pPr>
            <a:r>
              <a:t/>
            </a:r>
            <a:endParaRPr b="0" i="0" sz="3300" u="none" cap="none" strike="noStrike">
              <a:solidFill>
                <a:srgbClr val="7A9798"/>
              </a:solidFill>
              <a:latin typeface="Georgia"/>
              <a:ea typeface="Georgia"/>
              <a:cs typeface="Georgia"/>
              <a:sym typeface="Georgia"/>
            </a:endParaRPr>
          </a:p>
        </p:txBody>
      </p:sp>
      <p:pic>
        <p:nvPicPr>
          <p:cNvPr id="401" name="Shape 401"/>
          <p:cNvPicPr preferRelativeResize="0"/>
          <p:nvPr>
            <p:ph idx="1" type="body"/>
          </p:nvPr>
        </p:nvPicPr>
        <p:blipFill rotWithShape="1">
          <a:blip r:embed="rId3">
            <a:alphaModFix/>
          </a:blip>
          <a:srcRect b="0" l="-13253" r="-13252" t="0"/>
          <a:stretch/>
        </p:blipFill>
        <p:spPr>
          <a:xfrm>
            <a:off x="301625" y="1527175"/>
            <a:ext cx="8504236" cy="4572000"/>
          </a:xfrm>
          <a:prstGeom prst="rect">
            <a:avLst/>
          </a:prstGeom>
          <a:noFill/>
          <a:ln>
            <a:noFill/>
          </a:ln>
        </p:spPr>
      </p:pic>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405" name="Shape 405"/>
        <p:cNvGrpSpPr/>
        <p:nvPr/>
      </p:nvGrpSpPr>
      <p:grpSpPr>
        <a:xfrm>
          <a:off x="0" y="0"/>
          <a:ext cx="0" cy="0"/>
          <a:chOff x="0" y="0"/>
          <a:chExt cx="0" cy="0"/>
        </a:xfrm>
      </p:grpSpPr>
      <p:sp>
        <p:nvSpPr>
          <p:cNvPr id="406" name="Shape 406"/>
          <p:cNvSpPr txBox="1"/>
          <p:nvPr>
            <p:ph type="title"/>
          </p:nvPr>
        </p:nvSpPr>
        <p:spPr>
          <a:xfrm>
            <a:off x="301625" y="228600"/>
            <a:ext cx="8534399" cy="9144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b="1" i="0" lang="en-US" sz="3200" u="none" cap="none" strike="noStrike">
                <a:solidFill>
                  <a:srgbClr val="000000"/>
                </a:solidFill>
                <a:latin typeface="Georgia"/>
                <a:ea typeface="Georgia"/>
                <a:cs typeface="Georgia"/>
                <a:sym typeface="Georgia"/>
              </a:rPr>
              <a:t>Theocratic &amp; Democratic Elements of Iran’s Government Structure</a:t>
            </a:r>
          </a:p>
        </p:txBody>
      </p:sp>
      <p:graphicFrame>
        <p:nvGraphicFramePr>
          <p:cNvPr id="407" name="Shape 407"/>
          <p:cNvGraphicFramePr/>
          <p:nvPr/>
        </p:nvGraphicFramePr>
        <p:xfrm>
          <a:off x="381000" y="1371600"/>
          <a:ext cx="3000000" cy="3000000"/>
        </p:xfrm>
        <a:graphic>
          <a:graphicData uri="http://schemas.openxmlformats.org/drawingml/2006/table">
            <a:tbl>
              <a:tblPr>
                <a:noFill/>
                <a:tableStyleId>{F2113D3A-B7D7-4D53-A577-FE99DE2D1FB5}</a:tableStyleId>
              </a:tblPr>
              <a:tblGrid>
                <a:gridCol w="2743200"/>
                <a:gridCol w="2743200"/>
                <a:gridCol w="2743200"/>
              </a:tblGrid>
              <a:tr h="1974850">
                <a:tc>
                  <a:txBody>
                    <a:bodyPr>
                      <a:noAutofit/>
                    </a:bodyPr>
                    <a:lstStyle/>
                    <a:p>
                      <a:pPr indent="0" lvl="0" marL="0" marR="0" rtl="0" algn="l">
                        <a:lnSpc>
                          <a:spcPct val="100000"/>
                        </a:lnSpc>
                        <a:spcBef>
                          <a:spcPts val="0"/>
                        </a:spcBef>
                        <a:spcAft>
                          <a:spcPts val="0"/>
                        </a:spcAft>
                        <a:buClr>
                          <a:schemeClr val="dk1"/>
                        </a:buClr>
                        <a:buSzPct val="25000"/>
                        <a:buFont typeface="Tahoma"/>
                        <a:buNone/>
                      </a:pPr>
                      <a:r>
                        <a:rPr b="0" i="0" lang="en-US" sz="2400" u="sng" cap="none" strike="noStrike">
                          <a:solidFill>
                            <a:schemeClr val="dk1"/>
                          </a:solidFill>
                          <a:latin typeface="Tahoma"/>
                          <a:ea typeface="Tahoma"/>
                          <a:cs typeface="Tahoma"/>
                          <a:sym typeface="Tahoma"/>
                        </a:rPr>
                        <a:t>Structure</a:t>
                      </a:r>
                    </a:p>
                    <a:p>
                      <a:pPr indent="0" lvl="0" marL="0" marR="0" rtl="0" algn="l">
                        <a:lnSpc>
                          <a:spcPct val="100000"/>
                        </a:lnSpc>
                        <a:spcBef>
                          <a:spcPts val="480"/>
                        </a:spcBef>
                        <a:spcAft>
                          <a:spcPts val="0"/>
                        </a:spcAft>
                        <a:buClr>
                          <a:schemeClr val="dk1"/>
                        </a:buClr>
                        <a:buSzPct val="25000"/>
                        <a:buFont typeface="Georgia"/>
                        <a:buNone/>
                      </a:pPr>
                      <a:r>
                        <a:t/>
                      </a:r>
                      <a:endParaRPr b="0" i="0" sz="2400" u="sng" cap="none" strike="noStrike">
                        <a:solidFill>
                          <a:schemeClr val="dk1"/>
                        </a:solidFill>
                        <a:latin typeface="Tahoma"/>
                        <a:ea typeface="Tahoma"/>
                        <a:cs typeface="Tahoma"/>
                        <a:sym typeface="Tahoma"/>
                      </a:endParaRPr>
                    </a:p>
                    <a:p>
                      <a:pPr indent="0" lvl="0" marL="0" marR="0" rtl="0" algn="l">
                        <a:lnSpc>
                          <a:spcPct val="100000"/>
                        </a:lnSpc>
                        <a:spcBef>
                          <a:spcPts val="360"/>
                        </a:spcBef>
                        <a:spcAft>
                          <a:spcPts val="0"/>
                        </a:spcAft>
                        <a:buClr>
                          <a:schemeClr val="hlink"/>
                        </a:buClr>
                        <a:buSzPct val="79999"/>
                        <a:buFont typeface="Tahoma"/>
                        <a:buChar char="•"/>
                      </a:pPr>
                      <a:r>
                        <a:rPr b="0" i="0" lang="en-US" sz="1800" u="none" cap="none" strike="noStrike">
                          <a:solidFill>
                            <a:schemeClr val="dk1"/>
                          </a:solidFill>
                          <a:latin typeface="Tahoma"/>
                          <a:ea typeface="Tahoma"/>
                          <a:cs typeface="Tahoma"/>
                          <a:sym typeface="Tahoma"/>
                        </a:rPr>
                        <a:t>Supreme Leader</a:t>
                      </a:r>
                    </a:p>
                  </a:txBody>
                  <a:tcPr marT="45725" marB="45725" marR="0" marL="0">
                    <a:lnL cap="flat" cmpd="sng" w="28575">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28575">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ahoma"/>
                        <a:buNone/>
                      </a:pPr>
                      <a:r>
                        <a:rPr b="0" i="0" lang="en-US" sz="2400" u="sng" cap="none" strike="noStrike">
                          <a:solidFill>
                            <a:schemeClr val="dk1"/>
                          </a:solidFill>
                          <a:latin typeface="Tahoma"/>
                          <a:ea typeface="Tahoma"/>
                          <a:cs typeface="Tahoma"/>
                          <a:sym typeface="Tahoma"/>
                        </a:rPr>
                        <a:t>Theocratic Characteristics</a:t>
                      </a:r>
                    </a:p>
                    <a:p>
                      <a:pPr indent="0" lvl="0" marL="0" marR="0" rtl="0" algn="l">
                        <a:lnSpc>
                          <a:spcPct val="100000"/>
                        </a:lnSpc>
                        <a:spcBef>
                          <a:spcPts val="360"/>
                        </a:spcBef>
                        <a:spcAft>
                          <a:spcPts val="0"/>
                        </a:spcAft>
                        <a:buClr>
                          <a:schemeClr val="hlink"/>
                        </a:buClr>
                        <a:buSzPct val="79999"/>
                        <a:buFont typeface="Tahoma"/>
                        <a:buChar char="•"/>
                      </a:pPr>
                      <a:r>
                        <a:rPr b="0" i="0" lang="en-US" sz="1800" u="none" cap="none" strike="noStrike">
                          <a:solidFill>
                            <a:schemeClr val="dk1"/>
                          </a:solidFill>
                          <a:latin typeface="Tahoma"/>
                          <a:ea typeface="Tahoma"/>
                          <a:cs typeface="Tahoma"/>
                          <a:sym typeface="Tahoma"/>
                        </a:rPr>
                        <a:t>Jurist guardianship; ultimate interpreter of shari’a; appointed for life</a:t>
                      </a:r>
                    </a:p>
                  </a:txBody>
                  <a:tcPr marT="45725" marB="45725"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28575">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ahoma"/>
                        <a:buNone/>
                      </a:pPr>
                      <a:r>
                        <a:rPr b="0" i="0" lang="en-US" sz="2400" u="sng" cap="none" strike="noStrike">
                          <a:solidFill>
                            <a:schemeClr val="dk1"/>
                          </a:solidFill>
                          <a:latin typeface="Tahoma"/>
                          <a:ea typeface="Tahoma"/>
                          <a:cs typeface="Tahoma"/>
                          <a:sym typeface="Tahoma"/>
                        </a:rPr>
                        <a:t>Democratic Characteristics</a:t>
                      </a:r>
                    </a:p>
                    <a:p>
                      <a:pPr indent="0" lvl="0" marL="0" marR="0" rtl="0" algn="l">
                        <a:lnSpc>
                          <a:spcPct val="100000"/>
                        </a:lnSpc>
                        <a:spcBef>
                          <a:spcPts val="360"/>
                        </a:spcBef>
                        <a:spcAft>
                          <a:spcPts val="0"/>
                        </a:spcAft>
                        <a:buClr>
                          <a:schemeClr val="dk1"/>
                        </a:buClr>
                        <a:buSzPct val="25000"/>
                        <a:buFont typeface="Tahoma"/>
                        <a:buNone/>
                      </a:pPr>
                      <a:r>
                        <a:rPr b="0" i="0" lang="en-US" sz="1800" u="none" cap="none" strike="noStrike">
                          <a:solidFill>
                            <a:schemeClr val="dk1"/>
                          </a:solidFill>
                          <a:latin typeface="Tahoma"/>
                          <a:ea typeface="Tahoma"/>
                          <a:cs typeface="Tahoma"/>
                          <a:sym typeface="Tahoma"/>
                        </a:rPr>
                        <a:t>Can be removed by religious experts</a:t>
                      </a:r>
                    </a:p>
                  </a:txBody>
                  <a:tcPr marT="45725" marB="45725" marR="0" marL="0">
                    <a:lnL cap="flat" cmpd="sng" w="12700">
                      <a:solidFill>
                        <a:schemeClr val="dk1"/>
                      </a:solidFill>
                      <a:prstDash val="solid"/>
                      <a:round/>
                      <a:headEnd len="med" w="med" type="none"/>
                      <a:tailEnd len="med" w="med" type="none"/>
                    </a:lnL>
                    <a:lnR cap="flat" cmpd="sng" w="28575">
                      <a:solidFill>
                        <a:schemeClr val="dk1"/>
                      </a:solidFill>
                      <a:prstDash val="solid"/>
                      <a:round/>
                      <a:headEnd len="med" w="med" type="none"/>
                      <a:tailEnd len="med" w="med" type="none"/>
                    </a:lnR>
                    <a:lnT cap="flat" cmpd="sng" w="28575">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1498600">
                <a:tc>
                  <a:txBody>
                    <a:bodyPr>
                      <a:noAutofit/>
                    </a:bodyPr>
                    <a:lstStyle/>
                    <a:p>
                      <a:pPr indent="0" lvl="0" marL="0" marR="0" rtl="0" algn="l">
                        <a:lnSpc>
                          <a:spcPct val="100000"/>
                        </a:lnSpc>
                        <a:spcBef>
                          <a:spcPts val="0"/>
                        </a:spcBef>
                        <a:spcAft>
                          <a:spcPts val="0"/>
                        </a:spcAft>
                        <a:buClr>
                          <a:schemeClr val="hlink"/>
                        </a:buClr>
                        <a:buSzPct val="79999"/>
                        <a:buFont typeface="Tahoma"/>
                        <a:buChar char="•"/>
                      </a:pPr>
                      <a:r>
                        <a:rPr b="0" i="0" lang="en-US" sz="1800" u="none" cap="none" strike="noStrike">
                          <a:solidFill>
                            <a:schemeClr val="dk1"/>
                          </a:solidFill>
                          <a:latin typeface="Tahoma"/>
                          <a:ea typeface="Tahoma"/>
                          <a:cs typeface="Tahoma"/>
                          <a:sym typeface="Tahoma"/>
                        </a:rPr>
                        <a:t>Guardian Council</a:t>
                      </a:r>
                    </a:p>
                  </a:txBody>
                  <a:tcPr marT="45725" marB="45725" marR="0" marL="0">
                    <a:lnL cap="flat" cmpd="sng" w="28575">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hlink"/>
                        </a:buClr>
                        <a:buSzPct val="79999"/>
                        <a:buFont typeface="Tahoma"/>
                        <a:buChar char="•"/>
                      </a:pPr>
                      <a:r>
                        <a:rPr b="0" i="0" lang="en-US" sz="1800" u="none" cap="none" strike="noStrike">
                          <a:solidFill>
                            <a:schemeClr val="dk1"/>
                          </a:solidFill>
                          <a:latin typeface="Tahoma"/>
                          <a:ea typeface="Tahoma"/>
                          <a:cs typeface="Tahoma"/>
                          <a:sym typeface="Tahoma"/>
                        </a:rPr>
                        <a:t>Jurist guardianship; interpreter of shari’a; six members selected by the Supreme Leader</a:t>
                      </a:r>
                    </a:p>
                  </a:txBody>
                  <a:tcPr marT="45725" marB="45725"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hlink"/>
                        </a:buClr>
                        <a:buSzPct val="79999"/>
                        <a:buFont typeface="Tahoma"/>
                        <a:buChar char="•"/>
                      </a:pPr>
                      <a:r>
                        <a:rPr b="0" i="0" lang="en-US" sz="1800" u="none" cap="none" strike="noStrike">
                          <a:solidFill>
                            <a:schemeClr val="dk1"/>
                          </a:solidFill>
                          <a:latin typeface="Tahoma"/>
                          <a:ea typeface="Tahoma"/>
                          <a:cs typeface="Tahoma"/>
                          <a:sym typeface="Tahoma"/>
                        </a:rPr>
                        <a:t>Six members selected by the Majlis; which is popularly elected, indirect democratic tie</a:t>
                      </a:r>
                    </a:p>
                  </a:txBody>
                  <a:tcPr marT="45725" marB="45725" marR="0" marL="0">
                    <a:lnL cap="flat" cmpd="sng" w="12700">
                      <a:solidFill>
                        <a:schemeClr val="dk1"/>
                      </a:solidFill>
                      <a:prstDash val="solid"/>
                      <a:round/>
                      <a:headEnd len="med" w="med" type="none"/>
                      <a:tailEnd len="med" w="med" type="none"/>
                    </a:lnL>
                    <a:lnR cap="flat" cmpd="sng" w="28575">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1498600">
                <a:tc>
                  <a:txBody>
                    <a:bodyPr>
                      <a:noAutofit/>
                    </a:bodyPr>
                    <a:lstStyle/>
                    <a:p>
                      <a:pPr indent="0" lvl="0" marL="0" marR="0" rtl="0" algn="l">
                        <a:lnSpc>
                          <a:spcPct val="100000"/>
                        </a:lnSpc>
                        <a:spcBef>
                          <a:spcPts val="0"/>
                        </a:spcBef>
                        <a:spcAft>
                          <a:spcPts val="0"/>
                        </a:spcAft>
                        <a:buClr>
                          <a:schemeClr val="hlink"/>
                        </a:buClr>
                        <a:buSzPct val="79999"/>
                        <a:buFont typeface="Tahoma"/>
                        <a:buChar char="•"/>
                      </a:pPr>
                      <a:r>
                        <a:rPr b="0" i="0" lang="en-US" sz="1800" u="none" cap="none" strike="noStrike">
                          <a:solidFill>
                            <a:schemeClr val="dk1"/>
                          </a:solidFill>
                          <a:latin typeface="Tahoma"/>
                          <a:ea typeface="Tahoma"/>
                          <a:cs typeface="Tahoma"/>
                          <a:sym typeface="Tahoma"/>
                        </a:rPr>
                        <a:t>Assembly of Religious Experts</a:t>
                      </a:r>
                    </a:p>
                  </a:txBody>
                  <a:tcPr marT="45725" marB="45725" marR="0" marL="0">
                    <a:lnL cap="flat" cmpd="sng" w="28575">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28575">
                      <a:solidFill>
                        <a:schemeClr val="dk1"/>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hlink"/>
                        </a:buClr>
                        <a:buSzPct val="79999"/>
                        <a:buFont typeface="Tahoma"/>
                        <a:buChar char="•"/>
                      </a:pPr>
                      <a:r>
                        <a:rPr b="0" i="0" lang="en-US" sz="1800" u="none" cap="none" strike="noStrike">
                          <a:solidFill>
                            <a:schemeClr val="dk1"/>
                          </a:solidFill>
                          <a:latin typeface="Tahoma"/>
                          <a:ea typeface="Tahoma"/>
                          <a:cs typeface="Tahoma"/>
                          <a:sym typeface="Tahoma"/>
                        </a:rPr>
                        <a:t>Jurist guardianship; interpreter of shari’a</a:t>
                      </a:r>
                    </a:p>
                  </a:txBody>
                  <a:tcPr marT="45725" marB="45725"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28575">
                      <a:solidFill>
                        <a:schemeClr val="dk1"/>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hlink"/>
                        </a:buClr>
                        <a:buSzPct val="79999"/>
                        <a:buFont typeface="Tahoma"/>
                        <a:buChar char="•"/>
                      </a:pPr>
                      <a:r>
                        <a:rPr b="0" i="0" lang="en-US" sz="1800" u="none" cap="none" strike="noStrike">
                          <a:solidFill>
                            <a:schemeClr val="dk1"/>
                          </a:solidFill>
                          <a:latin typeface="Tahoma"/>
                          <a:ea typeface="Tahoma"/>
                          <a:cs typeface="Tahoma"/>
                          <a:sym typeface="Tahoma"/>
                        </a:rPr>
                        <a:t>Directly elected by the people</a:t>
                      </a:r>
                    </a:p>
                  </a:txBody>
                  <a:tcPr marT="45725" marB="45725" marR="0" marL="0">
                    <a:lnL cap="flat" cmpd="sng" w="12700">
                      <a:solidFill>
                        <a:schemeClr val="dk1"/>
                      </a:solidFill>
                      <a:prstDash val="solid"/>
                      <a:round/>
                      <a:headEnd len="med" w="med" type="none"/>
                      <a:tailEnd len="med" w="med" type="none"/>
                    </a:lnL>
                    <a:lnR cap="flat" cmpd="sng" w="28575">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28575">
                      <a:solidFill>
                        <a:schemeClr val="dk1"/>
                      </a:solidFill>
                      <a:prstDash val="solid"/>
                      <a:round/>
                      <a:headEnd len="med" w="med" type="none"/>
                      <a:tailEnd len="med" w="med" type="none"/>
                    </a:lnB>
                  </a:tcPr>
                </a:tc>
              </a:tr>
            </a:tbl>
          </a:graphicData>
        </a:graphic>
      </p:graphicFrame>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411" name="Shape 411"/>
        <p:cNvGrpSpPr/>
        <p:nvPr/>
      </p:nvGrpSpPr>
      <p:grpSpPr>
        <a:xfrm>
          <a:off x="0" y="0"/>
          <a:ext cx="0" cy="0"/>
          <a:chOff x="0" y="0"/>
          <a:chExt cx="0" cy="0"/>
        </a:xfrm>
      </p:grpSpPr>
      <p:sp>
        <p:nvSpPr>
          <p:cNvPr id="412" name="Shape 412"/>
          <p:cNvSpPr txBox="1"/>
          <p:nvPr>
            <p:ph type="title"/>
          </p:nvPr>
        </p:nvSpPr>
        <p:spPr>
          <a:xfrm>
            <a:off x="301625" y="228600"/>
            <a:ext cx="8534399" cy="9144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b="1" i="0" lang="en-US" sz="3200" u="none" cap="none" strike="noStrike">
                <a:solidFill>
                  <a:srgbClr val="000000"/>
                </a:solidFill>
                <a:latin typeface="Georgia"/>
                <a:ea typeface="Georgia"/>
                <a:cs typeface="Georgia"/>
                <a:sym typeface="Georgia"/>
              </a:rPr>
              <a:t>Theocratic &amp; Democratic Elements of Iran’s Government Structure</a:t>
            </a:r>
          </a:p>
        </p:txBody>
      </p:sp>
      <p:graphicFrame>
        <p:nvGraphicFramePr>
          <p:cNvPr id="413" name="Shape 413"/>
          <p:cNvGraphicFramePr/>
          <p:nvPr/>
        </p:nvGraphicFramePr>
        <p:xfrm>
          <a:off x="381000" y="1371600"/>
          <a:ext cx="3000000" cy="3000000"/>
        </p:xfrm>
        <a:graphic>
          <a:graphicData uri="http://schemas.openxmlformats.org/drawingml/2006/table">
            <a:tbl>
              <a:tblPr>
                <a:noFill/>
                <a:tableStyleId>{F2113D3A-B7D7-4D53-A577-FE99DE2D1FB5}</a:tableStyleId>
              </a:tblPr>
              <a:tblGrid>
                <a:gridCol w="2547250"/>
                <a:gridCol w="2906475"/>
                <a:gridCol w="2775875"/>
              </a:tblGrid>
              <a:tr h="1700200">
                <a:tc>
                  <a:txBody>
                    <a:bodyPr>
                      <a:noAutofit/>
                    </a:bodyPr>
                    <a:lstStyle/>
                    <a:p>
                      <a:pPr indent="0" lvl="0" marL="0" marR="0" rtl="0" algn="l">
                        <a:lnSpc>
                          <a:spcPct val="100000"/>
                        </a:lnSpc>
                        <a:spcBef>
                          <a:spcPts val="0"/>
                        </a:spcBef>
                        <a:spcAft>
                          <a:spcPts val="0"/>
                        </a:spcAft>
                        <a:buClr>
                          <a:schemeClr val="dk1"/>
                        </a:buClr>
                        <a:buSzPct val="25000"/>
                        <a:buFont typeface="Tahoma"/>
                        <a:buNone/>
                      </a:pPr>
                      <a:r>
                        <a:rPr b="0" i="0" lang="en-US" sz="2400" u="sng" cap="none" strike="noStrike">
                          <a:solidFill>
                            <a:schemeClr val="dk1"/>
                          </a:solidFill>
                          <a:latin typeface="Tahoma"/>
                          <a:ea typeface="Tahoma"/>
                          <a:cs typeface="Tahoma"/>
                          <a:sym typeface="Tahoma"/>
                        </a:rPr>
                        <a:t>Structure</a:t>
                      </a:r>
                    </a:p>
                    <a:p>
                      <a:pPr indent="0" lvl="0" marL="0" marR="0" rtl="0" algn="l">
                        <a:lnSpc>
                          <a:spcPct val="100000"/>
                        </a:lnSpc>
                        <a:spcBef>
                          <a:spcPts val="480"/>
                        </a:spcBef>
                        <a:spcAft>
                          <a:spcPts val="0"/>
                        </a:spcAft>
                        <a:buClr>
                          <a:schemeClr val="dk1"/>
                        </a:buClr>
                        <a:buSzPct val="25000"/>
                        <a:buFont typeface="Georgia"/>
                        <a:buNone/>
                      </a:pPr>
                      <a:r>
                        <a:t/>
                      </a:r>
                      <a:endParaRPr b="0" i="0" sz="2400" u="none" cap="none" strike="noStrike">
                        <a:solidFill>
                          <a:schemeClr val="dk1"/>
                        </a:solidFill>
                        <a:latin typeface="Tahoma"/>
                        <a:ea typeface="Tahoma"/>
                        <a:cs typeface="Tahoma"/>
                        <a:sym typeface="Tahoma"/>
                      </a:endParaRPr>
                    </a:p>
                    <a:p>
                      <a:pPr indent="0" lvl="0" marL="0" marR="0" rtl="0" algn="l">
                        <a:lnSpc>
                          <a:spcPct val="100000"/>
                        </a:lnSpc>
                        <a:spcBef>
                          <a:spcPts val="360"/>
                        </a:spcBef>
                        <a:spcAft>
                          <a:spcPts val="0"/>
                        </a:spcAft>
                        <a:buClr>
                          <a:schemeClr val="hlink"/>
                        </a:buClr>
                        <a:buSzPct val="79999"/>
                        <a:buFont typeface="Tahoma"/>
                        <a:buChar char="•"/>
                      </a:pPr>
                      <a:r>
                        <a:rPr b="0" i="0" lang="en-US" sz="1800" u="none" cap="none" strike="noStrike">
                          <a:solidFill>
                            <a:schemeClr val="dk1"/>
                          </a:solidFill>
                          <a:latin typeface="Tahoma"/>
                          <a:ea typeface="Tahoma"/>
                          <a:cs typeface="Tahoma"/>
                          <a:sym typeface="Tahoma"/>
                        </a:rPr>
                        <a:t>Expediency Council</a:t>
                      </a:r>
                    </a:p>
                  </a:txBody>
                  <a:tcPr marT="45700" marB="45700" marR="0" marL="0">
                    <a:lnL cap="flat" cmpd="sng" w="28575">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28575">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ahoma"/>
                        <a:buNone/>
                      </a:pPr>
                      <a:r>
                        <a:rPr b="0" i="0" lang="en-US" sz="2400" u="sng" cap="none" strike="noStrike">
                          <a:solidFill>
                            <a:schemeClr val="dk1"/>
                          </a:solidFill>
                          <a:latin typeface="Tahoma"/>
                          <a:ea typeface="Tahoma"/>
                          <a:cs typeface="Tahoma"/>
                          <a:sym typeface="Tahoma"/>
                        </a:rPr>
                        <a:t>Theocratic Characteristics</a:t>
                      </a:r>
                    </a:p>
                    <a:p>
                      <a:pPr indent="0" lvl="0" marL="0" marR="0" rtl="0" algn="l">
                        <a:lnSpc>
                          <a:spcPct val="100000"/>
                        </a:lnSpc>
                        <a:spcBef>
                          <a:spcPts val="360"/>
                        </a:spcBef>
                        <a:spcAft>
                          <a:spcPts val="0"/>
                        </a:spcAft>
                        <a:buClr>
                          <a:schemeClr val="hlink"/>
                        </a:buClr>
                        <a:buSzPct val="79999"/>
                        <a:buFont typeface="Tahoma"/>
                        <a:buChar char="•"/>
                      </a:pPr>
                      <a:r>
                        <a:rPr b="0" i="0" lang="en-US" sz="1800" u="none" cap="none" strike="noStrike">
                          <a:solidFill>
                            <a:schemeClr val="dk1"/>
                          </a:solidFill>
                          <a:latin typeface="Tahoma"/>
                          <a:ea typeface="Tahoma"/>
                          <a:cs typeface="Tahoma"/>
                          <a:sym typeface="Tahoma"/>
                        </a:rPr>
                        <a:t>Appointed by the Supreme Leader; most members are clerics</a:t>
                      </a:r>
                    </a:p>
                  </a:txBody>
                  <a:tcPr marT="45700" marB="4570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28575">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ahoma"/>
                        <a:buNone/>
                      </a:pPr>
                      <a:r>
                        <a:rPr b="0" i="0" lang="en-US" sz="2400" u="sng" cap="none" strike="noStrike">
                          <a:solidFill>
                            <a:schemeClr val="dk1"/>
                          </a:solidFill>
                          <a:latin typeface="Tahoma"/>
                          <a:ea typeface="Tahoma"/>
                          <a:cs typeface="Tahoma"/>
                          <a:sym typeface="Tahoma"/>
                        </a:rPr>
                        <a:t>Democratic Characteristics</a:t>
                      </a:r>
                    </a:p>
                    <a:p>
                      <a:pPr indent="0" lvl="0" marL="0" marR="0" rtl="0" algn="l">
                        <a:lnSpc>
                          <a:spcPct val="100000"/>
                        </a:lnSpc>
                        <a:spcBef>
                          <a:spcPts val="360"/>
                        </a:spcBef>
                        <a:spcAft>
                          <a:spcPts val="0"/>
                        </a:spcAft>
                        <a:buClr>
                          <a:schemeClr val="hlink"/>
                        </a:buClr>
                        <a:buSzPct val="79999"/>
                        <a:buFont typeface="Tahoma"/>
                        <a:buChar char="•"/>
                      </a:pPr>
                      <a:r>
                        <a:rPr b="0" i="0" lang="en-US" sz="1800" u="none" cap="none" strike="noStrike">
                          <a:solidFill>
                            <a:schemeClr val="dk1"/>
                          </a:solidFill>
                          <a:latin typeface="Tahoma"/>
                          <a:ea typeface="Tahoma"/>
                          <a:cs typeface="Tahoma"/>
                          <a:sym typeface="Tahoma"/>
                        </a:rPr>
                        <a:t>Some members are not clerics</a:t>
                      </a:r>
                    </a:p>
                  </a:txBody>
                  <a:tcPr marT="45700" marB="45700" marR="0" marL="0">
                    <a:lnL cap="flat" cmpd="sng" w="12700">
                      <a:solidFill>
                        <a:schemeClr val="dk1"/>
                      </a:solidFill>
                      <a:prstDash val="solid"/>
                      <a:round/>
                      <a:headEnd len="med" w="med" type="none"/>
                      <a:tailEnd len="med" w="med" type="none"/>
                    </a:lnL>
                    <a:lnR cap="flat" cmpd="sng" w="28575">
                      <a:solidFill>
                        <a:schemeClr val="dk1"/>
                      </a:solidFill>
                      <a:prstDash val="solid"/>
                      <a:round/>
                      <a:headEnd len="med" w="med" type="none"/>
                      <a:tailEnd len="med" w="med" type="none"/>
                    </a:lnR>
                    <a:lnT cap="flat" cmpd="sng" w="28575">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1498600">
                <a:tc>
                  <a:txBody>
                    <a:bodyPr>
                      <a:noAutofit/>
                    </a:bodyPr>
                    <a:lstStyle/>
                    <a:p>
                      <a:pPr indent="0" lvl="0" marL="0" marR="0" rtl="0" algn="l">
                        <a:lnSpc>
                          <a:spcPct val="100000"/>
                        </a:lnSpc>
                        <a:spcBef>
                          <a:spcPts val="0"/>
                        </a:spcBef>
                        <a:spcAft>
                          <a:spcPts val="0"/>
                        </a:spcAft>
                        <a:buClr>
                          <a:schemeClr val="hlink"/>
                        </a:buClr>
                        <a:buSzPct val="79999"/>
                        <a:buFont typeface="Tahoma"/>
                        <a:buChar char="•"/>
                      </a:pPr>
                      <a:r>
                        <a:rPr b="0" i="0" lang="en-US" sz="1800" u="none" cap="none" strike="noStrike">
                          <a:solidFill>
                            <a:schemeClr val="dk1"/>
                          </a:solidFill>
                          <a:latin typeface="Tahoma"/>
                          <a:ea typeface="Tahoma"/>
                          <a:cs typeface="Tahoma"/>
                          <a:sym typeface="Tahoma"/>
                        </a:rPr>
                        <a:t>Majlis</a:t>
                      </a:r>
                    </a:p>
                  </a:txBody>
                  <a:tcPr marT="45700" marB="45700" marR="0" marL="0">
                    <a:lnL cap="flat" cmpd="sng" w="28575">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hlink"/>
                        </a:buClr>
                        <a:buSzPct val="79999"/>
                        <a:buFont typeface="Tahoma"/>
                        <a:buChar char="•"/>
                      </a:pPr>
                      <a:r>
                        <a:rPr b="0" i="0" lang="en-US" sz="1800" u="none" cap="none" strike="noStrike">
                          <a:solidFill>
                            <a:schemeClr val="dk1"/>
                          </a:solidFill>
                          <a:latin typeface="Tahoma"/>
                          <a:ea typeface="Tahoma"/>
                          <a:cs typeface="Tahoma"/>
                          <a:sym typeface="Tahoma"/>
                        </a:rPr>
                        <a:t>Responsibility to uphold shari’a</a:t>
                      </a:r>
                    </a:p>
                  </a:txBody>
                  <a:tcPr marT="45700" marB="4570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hlink"/>
                        </a:buClr>
                        <a:buSzPct val="79999"/>
                        <a:buFont typeface="Tahoma"/>
                        <a:buChar char="•"/>
                      </a:pPr>
                      <a:r>
                        <a:rPr b="0" i="0" lang="en-US" sz="1800" u="none" cap="none" strike="noStrike">
                          <a:solidFill>
                            <a:schemeClr val="dk1"/>
                          </a:solidFill>
                          <a:latin typeface="Tahoma"/>
                          <a:ea typeface="Tahoma"/>
                          <a:cs typeface="Tahoma"/>
                          <a:sym typeface="Tahoma"/>
                        </a:rPr>
                        <a:t>Directly elected by the people; pass non religious laws</a:t>
                      </a:r>
                    </a:p>
                  </a:txBody>
                  <a:tcPr marT="45700" marB="45700" marR="0" marL="0">
                    <a:lnL cap="flat" cmpd="sng" w="12700">
                      <a:solidFill>
                        <a:schemeClr val="dk1"/>
                      </a:solidFill>
                      <a:prstDash val="solid"/>
                      <a:round/>
                      <a:headEnd len="med" w="med" type="none"/>
                      <a:tailEnd len="med" w="med" type="none"/>
                    </a:lnL>
                    <a:lnR cap="flat" cmpd="sng" w="28575">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1498600">
                <a:tc>
                  <a:txBody>
                    <a:bodyPr>
                      <a:noAutofit/>
                    </a:bodyPr>
                    <a:lstStyle/>
                    <a:p>
                      <a:pPr indent="0" lvl="0" marL="0" marR="0" rtl="0" algn="l">
                        <a:lnSpc>
                          <a:spcPct val="100000"/>
                        </a:lnSpc>
                        <a:spcBef>
                          <a:spcPts val="0"/>
                        </a:spcBef>
                        <a:spcAft>
                          <a:spcPts val="0"/>
                        </a:spcAft>
                        <a:buClr>
                          <a:schemeClr val="hlink"/>
                        </a:buClr>
                        <a:buSzPct val="79999"/>
                        <a:buFont typeface="Tahoma"/>
                        <a:buChar char="•"/>
                      </a:pPr>
                      <a:r>
                        <a:rPr b="0" i="0" lang="en-US" sz="1800" u="none" cap="none" strike="noStrike">
                          <a:solidFill>
                            <a:schemeClr val="dk1"/>
                          </a:solidFill>
                          <a:latin typeface="Tahoma"/>
                          <a:ea typeface="Tahoma"/>
                          <a:cs typeface="Tahoma"/>
                          <a:sym typeface="Tahoma"/>
                        </a:rPr>
                        <a:t>Judiciary</a:t>
                      </a:r>
                    </a:p>
                  </a:txBody>
                  <a:tcPr marT="45700" marB="45700" marR="0" marL="0">
                    <a:lnL cap="flat" cmpd="sng" w="28575">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28575">
                      <a:solidFill>
                        <a:schemeClr val="dk1"/>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hlink"/>
                        </a:buClr>
                        <a:buSzPct val="79999"/>
                        <a:buFont typeface="Tahoma"/>
                        <a:buChar char="•"/>
                      </a:pPr>
                      <a:r>
                        <a:rPr b="0" i="0" lang="en-US" sz="1800" u="none" cap="none" strike="noStrike">
                          <a:solidFill>
                            <a:schemeClr val="dk1"/>
                          </a:solidFill>
                          <a:latin typeface="Tahoma"/>
                          <a:ea typeface="Tahoma"/>
                          <a:cs typeface="Tahoma"/>
                          <a:sym typeface="Tahoma"/>
                        </a:rPr>
                        <a:t>Courts held to shari’a law; subject to the judicial judgments of the Supreme Leader, Guardian Council</a:t>
                      </a:r>
                    </a:p>
                  </a:txBody>
                  <a:tcPr marT="45700" marB="4570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28575">
                      <a:solidFill>
                        <a:schemeClr val="dk1"/>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hlink"/>
                        </a:buClr>
                        <a:buSzPct val="79999"/>
                        <a:buFont typeface="Tahoma"/>
                        <a:buChar char="•"/>
                      </a:pPr>
                      <a:r>
                        <a:rPr b="0" i="0" lang="en-US" sz="1800" u="none" cap="none" strike="noStrike">
                          <a:solidFill>
                            <a:schemeClr val="dk1"/>
                          </a:solidFill>
                          <a:latin typeface="Tahoma"/>
                          <a:ea typeface="Tahoma"/>
                          <a:cs typeface="Tahoma"/>
                          <a:sym typeface="Tahoma"/>
                        </a:rPr>
                        <a:t>Court structure similar to those in democracies; “modern” penalties, such as fines and imprisonment</a:t>
                      </a:r>
                    </a:p>
                  </a:txBody>
                  <a:tcPr marT="45700" marB="45700" marR="0" marL="0">
                    <a:lnL cap="flat" cmpd="sng" w="12700">
                      <a:solidFill>
                        <a:schemeClr val="dk1"/>
                      </a:solidFill>
                      <a:prstDash val="solid"/>
                      <a:round/>
                      <a:headEnd len="med" w="med" type="none"/>
                      <a:tailEnd len="med" w="med" type="none"/>
                    </a:lnL>
                    <a:lnR cap="flat" cmpd="sng" w="28575">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28575">
                      <a:solidFill>
                        <a:schemeClr val="dk1"/>
                      </a:solidFill>
                      <a:prstDash val="solid"/>
                      <a:round/>
                      <a:headEnd len="med" w="med" type="none"/>
                      <a:tailEnd len="med" w="med" type="none"/>
                    </a:lnB>
                  </a:tcPr>
                </a:tc>
              </a:tr>
            </a:tbl>
          </a:graphicData>
        </a:graphic>
      </p:graphicFrame>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417" name="Shape 417"/>
        <p:cNvGrpSpPr/>
        <p:nvPr/>
      </p:nvGrpSpPr>
      <p:grpSpPr>
        <a:xfrm>
          <a:off x="0" y="0"/>
          <a:ext cx="0" cy="0"/>
          <a:chOff x="0" y="0"/>
          <a:chExt cx="0" cy="0"/>
        </a:xfrm>
      </p:grpSpPr>
      <p:sp>
        <p:nvSpPr>
          <p:cNvPr id="418" name="Shape 418"/>
          <p:cNvSpPr txBox="1"/>
          <p:nvPr>
            <p:ph type="title"/>
          </p:nvPr>
        </p:nvSpPr>
        <p:spPr>
          <a:xfrm>
            <a:off x="301625" y="228600"/>
            <a:ext cx="8534399" cy="990599"/>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b="0" i="0" lang="en-US" sz="3200" u="none" cap="none" strike="noStrike">
                <a:solidFill>
                  <a:srgbClr val="000000"/>
                </a:solidFill>
                <a:latin typeface="Georgia"/>
                <a:ea typeface="Georgia"/>
                <a:cs typeface="Georgia"/>
                <a:sym typeface="Georgia"/>
              </a:rPr>
              <a:t>Public Policy:</a:t>
            </a:r>
            <a:br>
              <a:rPr b="0" i="0" lang="en-US" sz="3200" u="none" cap="none" strike="noStrike">
                <a:solidFill>
                  <a:srgbClr val="000000"/>
                </a:solidFill>
                <a:latin typeface="Georgia"/>
                <a:ea typeface="Georgia"/>
                <a:cs typeface="Georgia"/>
                <a:sym typeface="Georgia"/>
              </a:rPr>
            </a:br>
            <a:r>
              <a:rPr b="1" i="0" lang="en-US" sz="3200" u="none" cap="none" strike="noStrike">
                <a:solidFill>
                  <a:srgbClr val="000000"/>
                </a:solidFill>
                <a:latin typeface="Georgia"/>
                <a:ea typeface="Georgia"/>
                <a:cs typeface="Georgia"/>
                <a:sym typeface="Georgia"/>
              </a:rPr>
              <a:t>Policy-Making Factions</a:t>
            </a:r>
          </a:p>
        </p:txBody>
      </p:sp>
      <p:sp>
        <p:nvSpPr>
          <p:cNvPr id="419" name="Shape 419"/>
          <p:cNvSpPr txBox="1"/>
          <p:nvPr>
            <p:ph idx="1" type="body"/>
          </p:nvPr>
        </p:nvSpPr>
        <p:spPr>
          <a:xfrm>
            <a:off x="301625" y="1371600"/>
            <a:ext cx="4038599" cy="4681536"/>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1" i="0" lang="en-US" sz="2400" u="none" cap="none" strike="noStrike">
                <a:solidFill>
                  <a:schemeClr val="dk1"/>
                </a:solidFill>
                <a:latin typeface="Georgia"/>
                <a:ea typeface="Georgia"/>
                <a:cs typeface="Georgia"/>
                <a:sym typeface="Georgia"/>
              </a:rPr>
              <a:t>Conservatives</a:t>
            </a:r>
          </a:p>
          <a:p>
            <a:pPr indent="-280987" lvl="1" marL="547687" marR="0" rtl="0" algn="l">
              <a:lnSpc>
                <a:spcPct val="100000"/>
              </a:lnSpc>
              <a:spcBef>
                <a:spcPts val="480"/>
              </a:spcBef>
              <a:spcAft>
                <a:spcPts val="0"/>
              </a:spcAft>
              <a:buClr>
                <a:schemeClr val="accent2"/>
              </a:buClr>
              <a:buSzPct val="70000"/>
              <a:buFont typeface="Noto Sans Symbols"/>
              <a:buChar char="○"/>
            </a:pPr>
            <a:r>
              <a:rPr b="0" i="0" lang="en-US" sz="2400" u="none" cap="none" strike="noStrike">
                <a:solidFill>
                  <a:schemeClr val="dk1"/>
                </a:solidFill>
                <a:latin typeface="Georgia"/>
                <a:ea typeface="Georgia"/>
                <a:cs typeface="Georgia"/>
                <a:sym typeface="Georgia"/>
              </a:rPr>
              <a:t>uphold principles of regime established in 1979</a:t>
            </a:r>
          </a:p>
          <a:p>
            <a:pPr indent="-280987" lvl="1" marL="547687" marR="0" rtl="0" algn="l">
              <a:lnSpc>
                <a:spcPct val="100000"/>
              </a:lnSpc>
              <a:spcBef>
                <a:spcPts val="480"/>
              </a:spcBef>
              <a:spcAft>
                <a:spcPts val="0"/>
              </a:spcAft>
              <a:buClr>
                <a:schemeClr val="accent2"/>
              </a:buClr>
              <a:buSzPct val="70000"/>
              <a:buFont typeface="Noto Sans Symbols"/>
              <a:buChar char="○"/>
            </a:pPr>
            <a:r>
              <a:rPr b="0" i="0" lang="en-US" sz="2400" u="none" cap="none" strike="noStrike">
                <a:solidFill>
                  <a:schemeClr val="dk1"/>
                </a:solidFill>
                <a:latin typeface="Georgia"/>
                <a:ea typeface="Georgia"/>
                <a:cs typeface="Georgia"/>
                <a:sym typeface="Georgia"/>
              </a:rPr>
              <a:t>Wary of modernization because it threatens Shi’ism</a:t>
            </a:r>
          </a:p>
          <a:p>
            <a:pPr indent="-280987" lvl="1" marL="547687" marR="0" rtl="0" algn="l">
              <a:lnSpc>
                <a:spcPct val="100000"/>
              </a:lnSpc>
              <a:spcBef>
                <a:spcPts val="480"/>
              </a:spcBef>
              <a:spcAft>
                <a:spcPts val="0"/>
              </a:spcAft>
              <a:buClr>
                <a:schemeClr val="accent2"/>
              </a:buClr>
              <a:buSzPct val="70000"/>
              <a:buFont typeface="Noto Sans Symbols"/>
              <a:buChar char="○"/>
            </a:pPr>
            <a:r>
              <a:rPr b="0" i="0" lang="en-US" sz="2400" u="none" cap="none" strike="noStrike">
                <a:solidFill>
                  <a:schemeClr val="dk1"/>
                </a:solidFill>
                <a:latin typeface="Georgia"/>
                <a:ea typeface="Georgia"/>
                <a:cs typeface="Georgia"/>
                <a:sym typeface="Georgia"/>
              </a:rPr>
              <a:t>Wary of western influence</a:t>
            </a:r>
          </a:p>
          <a:p>
            <a:pPr indent="-280987" lvl="1" marL="547687" marR="0" rtl="0" algn="l">
              <a:lnSpc>
                <a:spcPct val="100000"/>
              </a:lnSpc>
              <a:spcBef>
                <a:spcPts val="480"/>
              </a:spcBef>
              <a:spcAft>
                <a:spcPts val="0"/>
              </a:spcAft>
              <a:buClr>
                <a:schemeClr val="accent2"/>
              </a:buClr>
              <a:buSzPct val="70000"/>
              <a:buFont typeface="Noto Sans Symbols"/>
              <a:buChar char="○"/>
            </a:pPr>
            <a:r>
              <a:rPr b="0" i="0" lang="en-US" sz="2400" u="none" cap="none" strike="noStrike">
                <a:solidFill>
                  <a:schemeClr val="dk1"/>
                </a:solidFill>
                <a:latin typeface="Georgia"/>
                <a:ea typeface="Georgia"/>
                <a:cs typeface="Georgia"/>
                <a:sym typeface="Georgia"/>
              </a:rPr>
              <a:t>Political &amp; religious decisions should be one in the same</a:t>
            </a:r>
          </a:p>
        </p:txBody>
      </p:sp>
      <p:sp>
        <p:nvSpPr>
          <p:cNvPr id="420" name="Shape 420"/>
          <p:cNvSpPr txBox="1"/>
          <p:nvPr>
            <p:ph idx="1" type="body"/>
          </p:nvPr>
        </p:nvSpPr>
        <p:spPr>
          <a:xfrm>
            <a:off x="4800600" y="1371600"/>
            <a:ext cx="4038599" cy="4681536"/>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1" i="0" lang="en-US" sz="2400" u="none" cap="none" strike="noStrike">
                <a:solidFill>
                  <a:schemeClr val="dk1"/>
                </a:solidFill>
                <a:latin typeface="Georgia"/>
                <a:ea typeface="Georgia"/>
                <a:cs typeface="Georgia"/>
                <a:sym typeface="Georgia"/>
              </a:rPr>
              <a:t>Reformists</a:t>
            </a:r>
          </a:p>
          <a:p>
            <a:pPr indent="-238125" lvl="2" marL="822325" marR="0" rtl="0" algn="l">
              <a:lnSpc>
                <a:spcPct val="100000"/>
              </a:lnSpc>
              <a:spcBef>
                <a:spcPts val="400"/>
              </a:spcBef>
              <a:spcAft>
                <a:spcPts val="0"/>
              </a:spcAft>
              <a:buClr>
                <a:srgbClr val="8CADAE"/>
              </a:buClr>
              <a:buSzPct val="75000"/>
              <a:buFont typeface="Noto Sans Symbols"/>
              <a:buChar char="•"/>
            </a:pPr>
            <a:r>
              <a:rPr b="0" i="0" lang="en-US" sz="2000" u="none" cap="none" strike="noStrike">
                <a:solidFill>
                  <a:schemeClr val="dk1"/>
                </a:solidFill>
                <a:latin typeface="Georgia"/>
                <a:ea typeface="Georgia"/>
                <a:cs typeface="Georgia"/>
                <a:sym typeface="Georgia"/>
              </a:rPr>
              <a:t>Believe political system needs reform (but disagree on what reforms)</a:t>
            </a:r>
          </a:p>
          <a:p>
            <a:pPr indent="-238125" lvl="2" marL="822325" marR="0" rtl="0" algn="l">
              <a:lnSpc>
                <a:spcPct val="100000"/>
              </a:lnSpc>
              <a:spcBef>
                <a:spcPts val="400"/>
              </a:spcBef>
              <a:spcAft>
                <a:spcPts val="0"/>
              </a:spcAft>
              <a:buClr>
                <a:srgbClr val="8CADAE"/>
              </a:buClr>
              <a:buSzPct val="75000"/>
              <a:buFont typeface="Noto Sans Symbols"/>
              <a:buChar char="•"/>
            </a:pPr>
            <a:r>
              <a:rPr b="0" i="0" lang="en-US" sz="2000" u="none" cap="none" strike="noStrike">
                <a:solidFill>
                  <a:schemeClr val="dk1"/>
                </a:solidFill>
                <a:latin typeface="Georgia"/>
                <a:ea typeface="Georgia"/>
                <a:cs typeface="Georgia"/>
                <a:sym typeface="Georgia"/>
              </a:rPr>
              <a:t>Advocate some degree of international involvement with western countries</a:t>
            </a:r>
          </a:p>
          <a:p>
            <a:pPr indent="-238125" lvl="2" marL="822325" marR="0" rtl="0" algn="l">
              <a:lnSpc>
                <a:spcPct val="100000"/>
              </a:lnSpc>
              <a:spcBef>
                <a:spcPts val="400"/>
              </a:spcBef>
              <a:spcAft>
                <a:spcPts val="0"/>
              </a:spcAft>
              <a:buClr>
                <a:srgbClr val="8CADAE"/>
              </a:buClr>
              <a:buSzPct val="75000"/>
              <a:buFont typeface="Noto Sans Symbols"/>
              <a:buChar char="•"/>
            </a:pPr>
            <a:r>
              <a:rPr b="0" i="0" lang="en-US" sz="2000" u="none" cap="none" strike="noStrike">
                <a:solidFill>
                  <a:schemeClr val="dk1"/>
                </a:solidFill>
                <a:latin typeface="Georgia"/>
                <a:ea typeface="Georgia"/>
                <a:cs typeface="Georgia"/>
                <a:sym typeface="Georgia"/>
              </a:rPr>
              <a:t>Believe Islam is an important basis of Iranian society</a:t>
            </a:r>
          </a:p>
          <a:p>
            <a:pPr indent="-238125" lvl="2" marL="822325" marR="0" rtl="0" algn="l">
              <a:lnSpc>
                <a:spcPct val="100000"/>
              </a:lnSpc>
              <a:spcBef>
                <a:spcPts val="400"/>
              </a:spcBef>
              <a:spcAft>
                <a:spcPts val="0"/>
              </a:spcAft>
              <a:buClr>
                <a:srgbClr val="8CADAE"/>
              </a:buClr>
              <a:buSzPct val="75000"/>
              <a:buFont typeface="Noto Sans Symbols"/>
              <a:buChar char="•"/>
            </a:pPr>
            <a:r>
              <a:rPr b="0" i="0" lang="en-US" sz="2000" u="none" cap="none" strike="noStrike">
                <a:solidFill>
                  <a:schemeClr val="dk1"/>
                </a:solidFill>
                <a:latin typeface="Georgia"/>
                <a:ea typeface="Georgia"/>
                <a:cs typeface="Georgia"/>
                <a:sym typeface="Georgia"/>
              </a:rPr>
              <a:t>Support the  idea that political leaders do not have to be clerics</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424" name="Shape 424"/>
        <p:cNvGrpSpPr/>
        <p:nvPr/>
      </p:nvGrpSpPr>
      <p:grpSpPr>
        <a:xfrm>
          <a:off x="0" y="0"/>
          <a:ext cx="0" cy="0"/>
          <a:chOff x="0" y="0"/>
          <a:chExt cx="0" cy="0"/>
        </a:xfrm>
      </p:grpSpPr>
      <p:sp>
        <p:nvSpPr>
          <p:cNvPr id="425" name="Shape 425"/>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spcBef>
                <a:spcPts val="0"/>
              </a:spcBef>
              <a:spcAft>
                <a:spcPts val="0"/>
              </a:spcAft>
              <a:buSzPct val="25000"/>
              <a:buNone/>
            </a:pPr>
            <a:r>
              <a:t/>
            </a:r>
            <a:endParaRPr b="0" i="0" sz="3300" u="none" cap="none" strike="noStrike">
              <a:solidFill>
                <a:srgbClr val="7B9899"/>
              </a:solidFill>
              <a:latin typeface="Georgia"/>
              <a:ea typeface="Georgia"/>
              <a:cs typeface="Georgia"/>
              <a:sym typeface="Georgia"/>
            </a:endParaRPr>
          </a:p>
        </p:txBody>
      </p:sp>
      <p:sp>
        <p:nvSpPr>
          <p:cNvPr id="426" name="Shape 426"/>
          <p:cNvSpPr txBox="1"/>
          <p:nvPr>
            <p:ph idx="1" type="body"/>
          </p:nvPr>
        </p:nvSpPr>
        <p:spPr>
          <a:xfrm>
            <a:off x="301625" y="1371600"/>
            <a:ext cx="4038599" cy="4681536"/>
          </a:xfrm>
          <a:prstGeom prst="rect">
            <a:avLst/>
          </a:prstGeom>
          <a:noFill/>
          <a:ln>
            <a:noFill/>
          </a:ln>
        </p:spPr>
        <p:txBody>
          <a:bodyPr anchorCtr="0" anchor="t" bIns="45700" lIns="91425" rIns="91425" tIns="45700">
            <a:noAutofit/>
          </a:bodyPr>
          <a:lstStyle/>
          <a:p>
            <a:pPr indent="-273050" lvl="0" marL="273050" marR="0" rtl="0" algn="l">
              <a:spcBef>
                <a:spcPts val="0"/>
              </a:spcBef>
              <a:spcAft>
                <a:spcPts val="0"/>
              </a:spcAft>
              <a:buClr>
                <a:schemeClr val="accent1"/>
              </a:buClr>
              <a:buSzPct val="85000"/>
              <a:buFont typeface="Noto Sans Symbols"/>
              <a:buNone/>
            </a:pPr>
            <a:r>
              <a:t/>
            </a:r>
            <a:endParaRPr sz="2700">
              <a:solidFill>
                <a:schemeClr val="dk1"/>
              </a:solidFill>
              <a:latin typeface="Georgia"/>
              <a:ea typeface="Georgia"/>
              <a:cs typeface="Georgia"/>
              <a:sym typeface="Georgia"/>
            </a:endParaRPr>
          </a:p>
        </p:txBody>
      </p:sp>
      <p:sp>
        <p:nvSpPr>
          <p:cNvPr id="427" name="Shape 427"/>
          <p:cNvSpPr txBox="1"/>
          <p:nvPr>
            <p:ph idx="2" type="body"/>
          </p:nvPr>
        </p:nvSpPr>
        <p:spPr>
          <a:xfrm>
            <a:off x="4800600" y="1371600"/>
            <a:ext cx="4038599" cy="4681536"/>
          </a:xfrm>
          <a:prstGeom prst="rect">
            <a:avLst/>
          </a:prstGeom>
          <a:noFill/>
          <a:ln>
            <a:noFill/>
          </a:ln>
        </p:spPr>
        <p:txBody>
          <a:bodyPr anchorCtr="0" anchor="t" bIns="45700" lIns="91425" rIns="91425" tIns="45700">
            <a:noAutofit/>
          </a:bodyPr>
          <a:lstStyle/>
          <a:p>
            <a:pPr indent="-273050" lvl="0" marL="273050" marR="0" rtl="0" algn="l">
              <a:spcBef>
                <a:spcPts val="0"/>
              </a:spcBef>
              <a:spcAft>
                <a:spcPts val="0"/>
              </a:spcAft>
              <a:buClr>
                <a:schemeClr val="accent1"/>
              </a:buClr>
              <a:buSzPct val="85000"/>
              <a:buFont typeface="Noto Sans Symbols"/>
              <a:buNone/>
            </a:pPr>
            <a:r>
              <a:t/>
            </a:r>
            <a:endParaRPr sz="2700">
              <a:solidFill>
                <a:schemeClr val="dk1"/>
              </a:solidFill>
              <a:latin typeface="Georgia"/>
              <a:ea typeface="Georgia"/>
              <a:cs typeface="Georgia"/>
              <a:sym typeface="Georgia"/>
            </a:endParaRPr>
          </a:p>
        </p:txBody>
      </p:sp>
      <p:pic>
        <p:nvPicPr>
          <p:cNvPr id="428" name="Shape 428"/>
          <p:cNvPicPr preferRelativeResize="0"/>
          <p:nvPr/>
        </p:nvPicPr>
        <p:blipFill rotWithShape="1">
          <a:blip r:embed="rId3">
            <a:alphaModFix/>
          </a:blip>
          <a:srcRect b="0" l="0" r="0" t="0"/>
          <a:stretch/>
        </p:blipFill>
        <p:spPr>
          <a:xfrm>
            <a:off x="1752600" y="1600200"/>
            <a:ext cx="5648324" cy="3759199"/>
          </a:xfrm>
          <a:prstGeom prst="rect">
            <a:avLst/>
          </a:prstGeom>
          <a:noFill/>
          <a:ln>
            <a:noFill/>
          </a:ln>
        </p:spPr>
      </p:pic>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432" name="Shape 432"/>
        <p:cNvGrpSpPr/>
        <p:nvPr/>
      </p:nvGrpSpPr>
      <p:grpSpPr>
        <a:xfrm>
          <a:off x="0" y="0"/>
          <a:ext cx="0" cy="0"/>
          <a:chOff x="0" y="0"/>
          <a:chExt cx="0" cy="0"/>
        </a:xfrm>
      </p:grpSpPr>
      <p:sp>
        <p:nvSpPr>
          <p:cNvPr id="433" name="Shape 433"/>
          <p:cNvSpPr txBox="1"/>
          <p:nvPr>
            <p:ph type="title"/>
          </p:nvPr>
        </p:nvSpPr>
        <p:spPr>
          <a:xfrm>
            <a:off x="301625" y="228600"/>
            <a:ext cx="8534399" cy="9144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b="0" i="0" lang="en-US" sz="3200" u="none" cap="none" strike="noStrike">
                <a:solidFill>
                  <a:srgbClr val="000000"/>
                </a:solidFill>
                <a:latin typeface="Georgia"/>
                <a:ea typeface="Georgia"/>
                <a:cs typeface="Georgia"/>
                <a:sym typeface="Georgia"/>
              </a:rPr>
              <a:t>Public Policy:</a:t>
            </a:r>
            <a:br>
              <a:rPr b="0" i="0" lang="en-US" sz="3200" u="none" cap="none" strike="noStrike">
                <a:solidFill>
                  <a:srgbClr val="000000"/>
                </a:solidFill>
                <a:latin typeface="Georgia"/>
                <a:ea typeface="Georgia"/>
                <a:cs typeface="Georgia"/>
                <a:sym typeface="Georgia"/>
              </a:rPr>
            </a:br>
            <a:r>
              <a:rPr b="1" i="0" lang="en-US" sz="3200" u="none" cap="none" strike="noStrike">
                <a:solidFill>
                  <a:srgbClr val="000000"/>
                </a:solidFill>
                <a:latin typeface="Georgia"/>
                <a:ea typeface="Georgia"/>
                <a:cs typeface="Georgia"/>
                <a:sym typeface="Georgia"/>
              </a:rPr>
              <a:t>Policy-Making Factions</a:t>
            </a:r>
          </a:p>
        </p:txBody>
      </p:sp>
      <p:sp>
        <p:nvSpPr>
          <p:cNvPr id="434" name="Shape 434"/>
          <p:cNvSpPr txBox="1"/>
          <p:nvPr>
            <p:ph idx="1" type="body"/>
          </p:nvPr>
        </p:nvSpPr>
        <p:spPr>
          <a:xfrm>
            <a:off x="301625" y="1371600"/>
            <a:ext cx="4038599" cy="4681536"/>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1" i="0" lang="en-US" sz="2400" u="none">
                <a:solidFill>
                  <a:schemeClr val="dk1"/>
                </a:solidFill>
                <a:latin typeface="Georgia"/>
                <a:ea typeface="Georgia"/>
                <a:cs typeface="Georgia"/>
                <a:sym typeface="Georgia"/>
              </a:rPr>
              <a:t>Statists</a:t>
            </a:r>
          </a:p>
          <a:p>
            <a:pPr indent="-280987" lvl="1" marL="547687" marR="0" rtl="0" algn="l">
              <a:lnSpc>
                <a:spcPct val="100000"/>
              </a:lnSpc>
              <a:spcBef>
                <a:spcPts val="480"/>
              </a:spcBef>
              <a:spcAft>
                <a:spcPts val="0"/>
              </a:spcAft>
              <a:buClr>
                <a:schemeClr val="accent2"/>
              </a:buClr>
              <a:buSzPct val="70000"/>
              <a:buFont typeface="Noto Sans Symbols"/>
              <a:buChar char="○"/>
            </a:pPr>
            <a:r>
              <a:rPr b="0" i="0" lang="en-US" sz="2400" u="none" cap="none" strike="noStrike">
                <a:solidFill>
                  <a:schemeClr val="dk1"/>
                </a:solidFill>
                <a:latin typeface="Georgia"/>
                <a:ea typeface="Georgia"/>
                <a:cs typeface="Georgia"/>
                <a:sym typeface="Georgia"/>
              </a:rPr>
              <a:t>Government should take active role in the economy</a:t>
            </a:r>
          </a:p>
          <a:p>
            <a:pPr indent="-280987" lvl="1" marL="547687" marR="0" rtl="0" algn="l">
              <a:lnSpc>
                <a:spcPct val="100000"/>
              </a:lnSpc>
              <a:spcBef>
                <a:spcPts val="480"/>
              </a:spcBef>
              <a:spcAft>
                <a:spcPts val="0"/>
              </a:spcAft>
              <a:buClr>
                <a:schemeClr val="accent2"/>
              </a:buClr>
              <a:buSzPct val="70000"/>
              <a:buFont typeface="Noto Sans Symbols"/>
              <a:buChar char="○"/>
            </a:pPr>
            <a:r>
              <a:rPr b="0" i="0" lang="en-US" sz="2400" u="none" cap="none" strike="noStrike">
                <a:solidFill>
                  <a:schemeClr val="dk1"/>
                </a:solidFill>
                <a:latin typeface="Georgia"/>
                <a:ea typeface="Georgia"/>
                <a:cs typeface="Georgia"/>
                <a:sym typeface="Georgia"/>
              </a:rPr>
              <a:t>Policy goals include:</a:t>
            </a:r>
          </a:p>
          <a:p>
            <a:pPr indent="-238125" lvl="2" marL="822325" marR="0" rtl="0" algn="l">
              <a:lnSpc>
                <a:spcPct val="100000"/>
              </a:lnSpc>
              <a:spcBef>
                <a:spcPts val="480"/>
              </a:spcBef>
              <a:spcAft>
                <a:spcPts val="0"/>
              </a:spcAft>
              <a:buClr>
                <a:srgbClr val="8CADAE"/>
              </a:buClr>
              <a:buSzPct val="75000"/>
              <a:buFont typeface="Noto Sans Symbols"/>
              <a:buChar char="•"/>
            </a:pPr>
            <a:r>
              <a:rPr b="0" i="0" lang="en-US" sz="2400" u="none" cap="none" strike="noStrike">
                <a:solidFill>
                  <a:schemeClr val="dk1"/>
                </a:solidFill>
                <a:latin typeface="Georgia"/>
                <a:ea typeface="Georgia"/>
                <a:cs typeface="Georgia"/>
                <a:sym typeface="Georgia"/>
              </a:rPr>
              <a:t>Redistribute land</a:t>
            </a:r>
          </a:p>
          <a:p>
            <a:pPr indent="-238125" lvl="2" marL="822325" marR="0" rtl="0" algn="l">
              <a:lnSpc>
                <a:spcPct val="100000"/>
              </a:lnSpc>
              <a:spcBef>
                <a:spcPts val="480"/>
              </a:spcBef>
              <a:spcAft>
                <a:spcPts val="0"/>
              </a:spcAft>
              <a:buClr>
                <a:srgbClr val="8CADAE"/>
              </a:buClr>
              <a:buSzPct val="75000"/>
              <a:buFont typeface="Noto Sans Symbols"/>
              <a:buChar char="•"/>
            </a:pPr>
            <a:r>
              <a:rPr b="0" i="0" lang="en-US" sz="2400" u="none" cap="none" strike="noStrike">
                <a:solidFill>
                  <a:schemeClr val="dk1"/>
                </a:solidFill>
                <a:latin typeface="Georgia"/>
                <a:ea typeface="Georgia"/>
                <a:cs typeface="Georgia"/>
                <a:sym typeface="Georgia"/>
              </a:rPr>
              <a:t>Redistribute wealth</a:t>
            </a:r>
          </a:p>
          <a:p>
            <a:pPr indent="-238125" lvl="2" marL="822325" marR="0" rtl="0" algn="l">
              <a:lnSpc>
                <a:spcPct val="100000"/>
              </a:lnSpc>
              <a:spcBef>
                <a:spcPts val="480"/>
              </a:spcBef>
              <a:spcAft>
                <a:spcPts val="0"/>
              </a:spcAft>
              <a:buClr>
                <a:srgbClr val="8CADAE"/>
              </a:buClr>
              <a:buSzPct val="75000"/>
              <a:buFont typeface="Noto Sans Symbols"/>
              <a:buChar char="•"/>
            </a:pPr>
            <a:r>
              <a:rPr b="0" i="0" lang="en-US" sz="2400" u="none" cap="none" strike="noStrike">
                <a:solidFill>
                  <a:schemeClr val="dk1"/>
                </a:solidFill>
                <a:latin typeface="Georgia"/>
                <a:ea typeface="Georgia"/>
                <a:cs typeface="Georgia"/>
                <a:sym typeface="Georgia"/>
              </a:rPr>
              <a:t>Eliminate unemployment</a:t>
            </a:r>
          </a:p>
          <a:p>
            <a:pPr indent="-238125" lvl="2" marL="822325" marR="0" rtl="0" algn="l">
              <a:lnSpc>
                <a:spcPct val="100000"/>
              </a:lnSpc>
              <a:spcBef>
                <a:spcPts val="480"/>
              </a:spcBef>
              <a:spcAft>
                <a:spcPts val="0"/>
              </a:spcAft>
              <a:buClr>
                <a:srgbClr val="8CADAE"/>
              </a:buClr>
              <a:buSzPct val="75000"/>
              <a:buFont typeface="Noto Sans Symbols"/>
              <a:buChar char="•"/>
            </a:pPr>
            <a:r>
              <a:rPr b="0" i="0" lang="en-US" sz="2400" u="none" cap="none" strike="noStrike">
                <a:solidFill>
                  <a:schemeClr val="dk1"/>
                </a:solidFill>
                <a:latin typeface="Georgia"/>
                <a:ea typeface="Georgia"/>
                <a:cs typeface="Georgia"/>
                <a:sym typeface="Georgia"/>
              </a:rPr>
              <a:t>Finance Social Welfare Programs</a:t>
            </a:r>
          </a:p>
          <a:p>
            <a:pPr indent="-238125" lvl="2" marL="822325" marR="0" rtl="0" algn="l">
              <a:lnSpc>
                <a:spcPct val="100000"/>
              </a:lnSpc>
              <a:spcBef>
                <a:spcPts val="480"/>
              </a:spcBef>
              <a:spcAft>
                <a:spcPts val="0"/>
              </a:spcAft>
              <a:buClr>
                <a:srgbClr val="8CADAE"/>
              </a:buClr>
              <a:buSzPct val="75000"/>
              <a:buFont typeface="Noto Sans Symbols"/>
              <a:buChar char="•"/>
            </a:pPr>
            <a:r>
              <a:rPr b="0" i="0" lang="en-US" sz="2400" u="none" cap="none" strike="noStrike">
                <a:solidFill>
                  <a:schemeClr val="dk1"/>
                </a:solidFill>
                <a:latin typeface="Georgia"/>
                <a:ea typeface="Georgia"/>
                <a:cs typeface="Georgia"/>
                <a:sym typeface="Georgia"/>
              </a:rPr>
              <a:t>Price restrictions on Consumer goods</a:t>
            </a:r>
          </a:p>
        </p:txBody>
      </p:sp>
      <p:sp>
        <p:nvSpPr>
          <p:cNvPr id="435" name="Shape 435"/>
          <p:cNvSpPr txBox="1"/>
          <p:nvPr>
            <p:ph idx="1" type="body"/>
          </p:nvPr>
        </p:nvSpPr>
        <p:spPr>
          <a:xfrm>
            <a:off x="4800600" y="1371600"/>
            <a:ext cx="4038599" cy="4681536"/>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1" i="0" lang="en-US" sz="2400" u="none">
                <a:solidFill>
                  <a:schemeClr val="dk1"/>
                </a:solidFill>
                <a:latin typeface="Georgia"/>
                <a:ea typeface="Georgia"/>
                <a:cs typeface="Georgia"/>
                <a:sym typeface="Georgia"/>
              </a:rPr>
              <a:t>Free-marketers</a:t>
            </a:r>
          </a:p>
          <a:p>
            <a:pPr indent="-280987" lvl="1" marL="547687" marR="0" rtl="0" algn="l">
              <a:lnSpc>
                <a:spcPct val="100000"/>
              </a:lnSpc>
              <a:spcBef>
                <a:spcPts val="480"/>
              </a:spcBef>
              <a:spcAft>
                <a:spcPts val="0"/>
              </a:spcAft>
              <a:buClr>
                <a:schemeClr val="accent2"/>
              </a:buClr>
              <a:buSzPct val="70000"/>
              <a:buFont typeface="Noto Sans Symbols"/>
              <a:buChar char="○"/>
            </a:pPr>
            <a:r>
              <a:rPr b="0" i="0" lang="en-US" sz="2400" u="none" cap="none" strike="noStrike">
                <a:solidFill>
                  <a:schemeClr val="dk1"/>
                </a:solidFill>
                <a:latin typeface="Georgia"/>
                <a:ea typeface="Georgia"/>
                <a:cs typeface="Georgia"/>
                <a:sym typeface="Georgia"/>
              </a:rPr>
              <a:t>Similar market principles to the US, but in a theocratic/democratic state</a:t>
            </a:r>
          </a:p>
          <a:p>
            <a:pPr indent="-280987" lvl="1" marL="547687" marR="0" rtl="0" algn="l">
              <a:lnSpc>
                <a:spcPct val="100000"/>
              </a:lnSpc>
              <a:spcBef>
                <a:spcPts val="480"/>
              </a:spcBef>
              <a:spcAft>
                <a:spcPts val="0"/>
              </a:spcAft>
              <a:buClr>
                <a:schemeClr val="accent2"/>
              </a:buClr>
              <a:buSzPct val="70000"/>
              <a:buFont typeface="Noto Sans Symbols"/>
              <a:buChar char="○"/>
            </a:pPr>
            <a:r>
              <a:rPr b="0" i="0" lang="en-US" sz="2400" u="none" cap="none" strike="noStrike">
                <a:solidFill>
                  <a:schemeClr val="dk1"/>
                </a:solidFill>
                <a:latin typeface="Georgia"/>
                <a:ea typeface="Georgia"/>
                <a:cs typeface="Georgia"/>
                <a:sym typeface="Georgia"/>
              </a:rPr>
              <a:t>Liberal Economic Policies</a:t>
            </a:r>
          </a:p>
          <a:p>
            <a:pPr indent="-238125" lvl="2" marL="822325" marR="0" rtl="0" algn="l">
              <a:lnSpc>
                <a:spcPct val="100000"/>
              </a:lnSpc>
              <a:spcBef>
                <a:spcPts val="480"/>
              </a:spcBef>
              <a:spcAft>
                <a:spcPts val="0"/>
              </a:spcAft>
              <a:buClr>
                <a:srgbClr val="8CADAE"/>
              </a:buClr>
              <a:buSzPct val="75000"/>
              <a:buFont typeface="Noto Sans Symbols"/>
              <a:buChar char="•"/>
            </a:pPr>
            <a:r>
              <a:rPr b="0" i="0" lang="en-US" sz="2400" u="none" cap="none" strike="noStrike">
                <a:solidFill>
                  <a:schemeClr val="dk1"/>
                </a:solidFill>
                <a:latin typeface="Georgia"/>
                <a:ea typeface="Georgia"/>
                <a:cs typeface="Georgia"/>
                <a:sym typeface="Georgia"/>
              </a:rPr>
              <a:t>Remove price controls</a:t>
            </a:r>
          </a:p>
          <a:p>
            <a:pPr indent="-238125" lvl="2" marL="822325" marR="0" rtl="0" algn="l">
              <a:lnSpc>
                <a:spcPct val="100000"/>
              </a:lnSpc>
              <a:spcBef>
                <a:spcPts val="480"/>
              </a:spcBef>
              <a:spcAft>
                <a:spcPts val="0"/>
              </a:spcAft>
              <a:buClr>
                <a:srgbClr val="8CADAE"/>
              </a:buClr>
              <a:buSzPct val="75000"/>
              <a:buFont typeface="Noto Sans Symbols"/>
              <a:buChar char="•"/>
            </a:pPr>
            <a:r>
              <a:rPr b="0" i="0" lang="en-US" sz="2400" u="none" cap="none" strike="noStrike">
                <a:solidFill>
                  <a:schemeClr val="dk1"/>
                </a:solidFill>
                <a:latin typeface="Georgia"/>
                <a:ea typeface="Georgia"/>
                <a:cs typeface="Georgia"/>
                <a:sym typeface="Georgia"/>
              </a:rPr>
              <a:t>Lower business taxes</a:t>
            </a:r>
          </a:p>
          <a:p>
            <a:pPr indent="-238125" lvl="2" marL="822325" marR="0" rtl="0" algn="l">
              <a:lnSpc>
                <a:spcPct val="100000"/>
              </a:lnSpc>
              <a:spcBef>
                <a:spcPts val="480"/>
              </a:spcBef>
              <a:spcAft>
                <a:spcPts val="0"/>
              </a:spcAft>
              <a:buClr>
                <a:srgbClr val="8CADAE"/>
              </a:buClr>
              <a:buSzPct val="75000"/>
              <a:buFont typeface="Noto Sans Symbols"/>
              <a:buChar char="•"/>
            </a:pPr>
            <a:r>
              <a:rPr b="0" i="0" lang="en-US" sz="2400" u="none" cap="none" strike="noStrike">
                <a:solidFill>
                  <a:schemeClr val="dk1"/>
                </a:solidFill>
                <a:latin typeface="Georgia"/>
                <a:ea typeface="Georgia"/>
                <a:cs typeface="Georgia"/>
                <a:sym typeface="Georgia"/>
              </a:rPr>
              <a:t>Encourage private enterprise</a:t>
            </a:r>
          </a:p>
          <a:p>
            <a:pPr indent="-238125" lvl="2" marL="822325" marR="0" rtl="0" algn="l">
              <a:lnSpc>
                <a:spcPct val="100000"/>
              </a:lnSpc>
              <a:spcBef>
                <a:spcPts val="480"/>
              </a:spcBef>
              <a:spcAft>
                <a:spcPts val="0"/>
              </a:spcAft>
              <a:buClr>
                <a:srgbClr val="8CADAE"/>
              </a:buClr>
              <a:buSzPct val="75000"/>
              <a:buFont typeface="Noto Sans Symbols"/>
              <a:buChar char="•"/>
            </a:pPr>
            <a:r>
              <a:rPr b="0" i="0" lang="en-US" sz="2400" u="none" cap="none" strike="noStrike">
                <a:solidFill>
                  <a:schemeClr val="dk1"/>
                </a:solidFill>
                <a:latin typeface="Georgia"/>
                <a:ea typeface="Georgia"/>
                <a:cs typeface="Georgia"/>
                <a:sym typeface="Georgia"/>
              </a:rPr>
              <a:t>Balance the budget</a:t>
            </a: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439" name="Shape 439"/>
        <p:cNvGrpSpPr/>
        <p:nvPr/>
      </p:nvGrpSpPr>
      <p:grpSpPr>
        <a:xfrm>
          <a:off x="0" y="0"/>
          <a:ext cx="0" cy="0"/>
          <a:chOff x="0" y="0"/>
          <a:chExt cx="0" cy="0"/>
        </a:xfrm>
      </p:grpSpPr>
      <p:sp>
        <p:nvSpPr>
          <p:cNvPr id="440" name="Shape 440"/>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b="0" i="0" lang="en-US" sz="2900" u="none" cap="none" strike="noStrike">
                <a:solidFill>
                  <a:srgbClr val="000000"/>
                </a:solidFill>
                <a:latin typeface="Georgia"/>
                <a:ea typeface="Georgia"/>
                <a:cs typeface="Georgia"/>
                <a:sym typeface="Georgia"/>
              </a:rPr>
              <a:t>NUCLEAR WEAPONS</a:t>
            </a:r>
          </a:p>
        </p:txBody>
      </p:sp>
      <p:pic>
        <p:nvPicPr>
          <p:cNvPr id="441" name="Shape 441"/>
          <p:cNvPicPr preferRelativeResize="0"/>
          <p:nvPr>
            <p:ph idx="1" type="body"/>
          </p:nvPr>
        </p:nvPicPr>
        <p:blipFill rotWithShape="1">
          <a:blip r:embed="rId3">
            <a:alphaModFix/>
          </a:blip>
          <a:srcRect b="0" l="0" r="0" t="0"/>
          <a:stretch/>
        </p:blipFill>
        <p:spPr>
          <a:xfrm>
            <a:off x="4911725" y="1600200"/>
            <a:ext cx="3489325" cy="4572000"/>
          </a:xfrm>
          <a:prstGeom prst="rect">
            <a:avLst/>
          </a:prstGeom>
          <a:noFill/>
          <a:ln cap="flat" cmpd="sng" w="9525">
            <a:solidFill>
              <a:schemeClr val="dk1"/>
            </a:solidFill>
            <a:prstDash val="solid"/>
            <a:miter/>
            <a:headEnd len="med" w="med" type="none"/>
            <a:tailEnd len="med" w="med" type="none"/>
          </a:ln>
        </p:spPr>
      </p:pic>
      <p:pic>
        <p:nvPicPr>
          <p:cNvPr id="442" name="Shape 442"/>
          <p:cNvPicPr preferRelativeResize="0"/>
          <p:nvPr/>
        </p:nvPicPr>
        <p:blipFill rotWithShape="1">
          <a:blip r:embed="rId4">
            <a:alphaModFix/>
          </a:blip>
          <a:srcRect b="0" l="0" r="0" t="0"/>
          <a:stretch/>
        </p:blipFill>
        <p:spPr>
          <a:xfrm>
            <a:off x="533400" y="1828800"/>
            <a:ext cx="3733800" cy="2171700"/>
          </a:xfrm>
          <a:prstGeom prst="rect">
            <a:avLst/>
          </a:prstGeom>
          <a:noFill/>
          <a:ln>
            <a:noFill/>
          </a:ln>
        </p:spPr>
      </p:pic>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446" name="Shape 446"/>
        <p:cNvGrpSpPr/>
        <p:nvPr/>
      </p:nvGrpSpPr>
      <p:grpSpPr>
        <a:xfrm>
          <a:off x="0" y="0"/>
          <a:ext cx="0" cy="0"/>
          <a:chOff x="0" y="0"/>
          <a:chExt cx="0" cy="0"/>
        </a:xfrm>
      </p:grpSpPr>
      <p:sp>
        <p:nvSpPr>
          <p:cNvPr id="447" name="Shape 447"/>
          <p:cNvSpPr txBox="1"/>
          <p:nvPr>
            <p:ph type="title"/>
          </p:nvPr>
        </p:nvSpPr>
        <p:spPr>
          <a:xfrm>
            <a:off x="301625" y="228600"/>
            <a:ext cx="8534399" cy="9144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b="0" i="0" lang="en-US" sz="2900" u="none" cap="none" strike="noStrike">
                <a:solidFill>
                  <a:srgbClr val="000000"/>
                </a:solidFill>
                <a:latin typeface="Georgia"/>
                <a:ea typeface="Georgia"/>
                <a:cs typeface="Georgia"/>
                <a:sym typeface="Georgia"/>
              </a:rPr>
              <a:t>NUCLEAR POWER:</a:t>
            </a:r>
            <a:br>
              <a:rPr b="0" i="0" lang="en-US" sz="2900" u="none" cap="none" strike="noStrike">
                <a:solidFill>
                  <a:srgbClr val="000000"/>
                </a:solidFill>
                <a:latin typeface="Georgia"/>
                <a:ea typeface="Georgia"/>
                <a:cs typeface="Georgia"/>
                <a:sym typeface="Georgia"/>
              </a:rPr>
            </a:br>
            <a:r>
              <a:rPr b="0" i="0" lang="en-US" sz="2900" u="none" cap="none" strike="noStrike">
                <a:solidFill>
                  <a:srgbClr val="000000"/>
                </a:solidFill>
                <a:latin typeface="Georgia"/>
                <a:ea typeface="Georgia"/>
                <a:cs typeface="Georgia"/>
                <a:sym typeface="Georgia"/>
              </a:rPr>
              <a:t>Peaceful or Aggressive Intentions? </a:t>
            </a:r>
          </a:p>
        </p:txBody>
      </p:sp>
      <p:pic>
        <p:nvPicPr>
          <p:cNvPr id="448" name="Shape 448"/>
          <p:cNvPicPr preferRelativeResize="0"/>
          <p:nvPr/>
        </p:nvPicPr>
        <p:blipFill rotWithShape="1">
          <a:blip r:embed="rId3">
            <a:alphaModFix/>
          </a:blip>
          <a:srcRect b="0" l="0" r="0" t="0"/>
          <a:stretch/>
        </p:blipFill>
        <p:spPr>
          <a:xfrm>
            <a:off x="3962400" y="1687511"/>
            <a:ext cx="1219199" cy="1131887"/>
          </a:xfrm>
          <a:prstGeom prst="rect">
            <a:avLst/>
          </a:prstGeom>
          <a:noFill/>
          <a:ln cap="flat" cmpd="sng" w="9525">
            <a:solidFill>
              <a:schemeClr val="dk1"/>
            </a:solidFill>
            <a:prstDash val="solid"/>
            <a:miter/>
            <a:headEnd len="med" w="med" type="none"/>
            <a:tailEnd len="med" w="med" type="none"/>
          </a:ln>
        </p:spPr>
      </p:pic>
      <p:sp>
        <p:nvSpPr>
          <p:cNvPr id="449" name="Shape 449"/>
          <p:cNvSpPr txBox="1"/>
          <p:nvPr/>
        </p:nvSpPr>
        <p:spPr>
          <a:xfrm>
            <a:off x="377825" y="787200"/>
            <a:ext cx="3000000" cy="4648200"/>
          </a:xfrm>
          <a:prstGeom prst="rect">
            <a:avLst/>
          </a:prstGeom>
          <a:noFill/>
          <a:ln>
            <a:noFill/>
          </a:ln>
        </p:spPr>
        <p:txBody>
          <a:bodyPr anchorCtr="0" anchor="ctr" bIns="91425" lIns="91425" rIns="91425" tIns="91425">
            <a:noAutofit/>
          </a:bodyPr>
          <a:lstStyle/>
          <a:p>
            <a:pPr lvl="0" rtl="0" algn="ctr">
              <a:lnSpc>
                <a:spcPct val="90000"/>
              </a:lnSpc>
              <a:spcBef>
                <a:spcPts val="600"/>
              </a:spcBef>
              <a:buNone/>
            </a:pPr>
            <a:r>
              <a:rPr lang="en-US" sz="2300">
                <a:latin typeface="Georgia"/>
                <a:ea typeface="Georgia"/>
                <a:cs typeface="Georgia"/>
                <a:sym typeface="Georgia"/>
              </a:rPr>
              <a:t>Energy</a:t>
            </a:r>
          </a:p>
          <a:p>
            <a:pPr lvl="0" rtl="0" algn="ctr">
              <a:lnSpc>
                <a:spcPct val="90000"/>
              </a:lnSpc>
              <a:spcBef>
                <a:spcPts val="600"/>
              </a:spcBef>
              <a:buNone/>
            </a:pPr>
            <a:r>
              <a:t/>
            </a:r>
            <a:endParaRPr sz="2300">
              <a:latin typeface="Georgia"/>
              <a:ea typeface="Georgia"/>
              <a:cs typeface="Georgia"/>
              <a:sym typeface="Georgia"/>
            </a:endParaRPr>
          </a:p>
          <a:p>
            <a:pPr indent="-228600" lvl="0" marL="457200" rtl="0">
              <a:lnSpc>
                <a:spcPct val="90000"/>
              </a:lnSpc>
              <a:spcBef>
                <a:spcPts val="500"/>
              </a:spcBef>
              <a:buChar char="●"/>
            </a:pPr>
            <a:r>
              <a:rPr lang="en-US" sz="1700">
                <a:solidFill>
                  <a:srgbClr val="D16349"/>
                </a:solidFill>
              </a:rPr>
              <a:t></a:t>
            </a:r>
            <a:r>
              <a:rPr lang="en-US" sz="2000">
                <a:latin typeface="Georgia"/>
                <a:ea typeface="Georgia"/>
                <a:cs typeface="Georgia"/>
                <a:sym typeface="Georgia"/>
              </a:rPr>
              <a:t>Demand for energy outpacing supply</a:t>
            </a:r>
          </a:p>
          <a:p>
            <a:pPr indent="-228600" lvl="0" marL="457200" rtl="0">
              <a:lnSpc>
                <a:spcPct val="90000"/>
              </a:lnSpc>
              <a:spcBef>
                <a:spcPts val="500"/>
              </a:spcBef>
              <a:buChar char="●"/>
            </a:pPr>
            <a:r>
              <a:rPr lang="en-US" sz="1700">
                <a:solidFill>
                  <a:srgbClr val="D16349"/>
                </a:solidFill>
              </a:rPr>
              <a:t></a:t>
            </a:r>
            <a:r>
              <a:rPr lang="en-US" sz="2000">
                <a:latin typeface="Georgia"/>
                <a:ea typeface="Georgia"/>
                <a:cs typeface="Georgia"/>
                <a:sym typeface="Georgia"/>
              </a:rPr>
              <a:t>Reserve oil for export</a:t>
            </a:r>
          </a:p>
          <a:p>
            <a:pPr indent="-228600" lvl="0" marL="457200" rtl="0">
              <a:lnSpc>
                <a:spcPct val="90000"/>
              </a:lnSpc>
              <a:spcBef>
                <a:spcPts val="500"/>
              </a:spcBef>
              <a:buChar char="●"/>
            </a:pPr>
            <a:r>
              <a:rPr lang="en-US" sz="1700">
                <a:solidFill>
                  <a:srgbClr val="D16349"/>
                </a:solidFill>
              </a:rPr>
              <a:t></a:t>
            </a:r>
            <a:r>
              <a:rPr lang="en-US" sz="2000">
                <a:latin typeface="Georgia"/>
                <a:ea typeface="Georgia"/>
                <a:cs typeface="Georgia"/>
                <a:sym typeface="Georgia"/>
              </a:rPr>
              <a:t>Technical developments</a:t>
            </a:r>
          </a:p>
          <a:p>
            <a:pPr indent="-228600" lvl="0" marL="457200" rtl="0">
              <a:lnSpc>
                <a:spcPct val="90000"/>
              </a:lnSpc>
              <a:spcBef>
                <a:spcPts val="500"/>
              </a:spcBef>
              <a:buChar char="●"/>
            </a:pPr>
            <a:r>
              <a:rPr lang="en-US" sz="1700">
                <a:solidFill>
                  <a:srgbClr val="D16349"/>
                </a:solidFill>
              </a:rPr>
              <a:t></a:t>
            </a:r>
            <a:r>
              <a:rPr lang="en-US" sz="2000">
                <a:latin typeface="Georgia"/>
                <a:ea typeface="Georgia"/>
                <a:cs typeface="Georgia"/>
                <a:sym typeface="Georgia"/>
              </a:rPr>
              <a:t>Permitted according to terms of the NPT</a:t>
            </a:r>
          </a:p>
        </p:txBody>
      </p:sp>
      <p:sp>
        <p:nvSpPr>
          <p:cNvPr id="450" name="Shape 450"/>
          <p:cNvSpPr txBox="1"/>
          <p:nvPr/>
        </p:nvSpPr>
        <p:spPr>
          <a:xfrm>
            <a:off x="5612275" y="1916100"/>
            <a:ext cx="3000000" cy="3000000"/>
          </a:xfrm>
          <a:prstGeom prst="rect">
            <a:avLst/>
          </a:prstGeom>
          <a:noFill/>
          <a:ln>
            <a:noFill/>
          </a:ln>
        </p:spPr>
        <p:txBody>
          <a:bodyPr anchorCtr="0" anchor="ctr" bIns="91425" lIns="91425" rIns="91425" tIns="91425">
            <a:noAutofit/>
          </a:bodyPr>
          <a:lstStyle/>
          <a:p>
            <a:pPr lvl="0" rtl="0" algn="ctr">
              <a:lnSpc>
                <a:spcPct val="115000"/>
              </a:lnSpc>
              <a:spcBef>
                <a:spcPts val="600"/>
              </a:spcBef>
              <a:buNone/>
            </a:pPr>
            <a:r>
              <a:rPr lang="en-US" sz="2300">
                <a:latin typeface="Georgia"/>
                <a:ea typeface="Georgia"/>
                <a:cs typeface="Georgia"/>
                <a:sym typeface="Georgia"/>
              </a:rPr>
              <a:t>Weapons</a:t>
            </a:r>
          </a:p>
          <a:p>
            <a:pPr lvl="0" rtl="0" algn="ctr">
              <a:lnSpc>
                <a:spcPct val="115000"/>
              </a:lnSpc>
              <a:spcBef>
                <a:spcPts val="600"/>
              </a:spcBef>
              <a:buNone/>
            </a:pPr>
            <a:r>
              <a:t/>
            </a:r>
            <a:endParaRPr sz="2300">
              <a:latin typeface="Georgia"/>
              <a:ea typeface="Georgia"/>
              <a:cs typeface="Georgia"/>
              <a:sym typeface="Georgia"/>
            </a:endParaRPr>
          </a:p>
          <a:p>
            <a:pPr indent="-228600" lvl="0" marL="457200" rtl="0">
              <a:lnSpc>
                <a:spcPct val="115000"/>
              </a:lnSpc>
              <a:spcBef>
                <a:spcPts val="500"/>
              </a:spcBef>
              <a:buChar char="●"/>
            </a:pPr>
            <a:r>
              <a:rPr lang="en-US" sz="1700">
                <a:solidFill>
                  <a:srgbClr val="D16349"/>
                </a:solidFill>
              </a:rPr>
              <a:t></a:t>
            </a:r>
            <a:r>
              <a:rPr lang="en-US" sz="2000">
                <a:latin typeface="Georgia"/>
                <a:ea typeface="Georgia"/>
                <a:cs typeface="Georgia"/>
                <a:sym typeface="Georgia"/>
              </a:rPr>
              <a:t>Iran has enough natural gas</a:t>
            </a:r>
          </a:p>
          <a:p>
            <a:pPr indent="-228600" lvl="0" marL="457200" rtl="0">
              <a:lnSpc>
                <a:spcPct val="115000"/>
              </a:lnSpc>
              <a:spcBef>
                <a:spcPts val="500"/>
              </a:spcBef>
              <a:buChar char="●"/>
            </a:pPr>
            <a:r>
              <a:rPr lang="en-US" sz="1700">
                <a:solidFill>
                  <a:srgbClr val="D16349"/>
                </a:solidFill>
              </a:rPr>
              <a:t></a:t>
            </a:r>
            <a:r>
              <a:rPr lang="en-US" sz="2000">
                <a:latin typeface="Georgia"/>
                <a:ea typeface="Georgia"/>
                <a:cs typeface="Georgia"/>
                <a:sym typeface="Georgia"/>
              </a:rPr>
              <a:t>Aggressive rhetoric of Iran’s  former President, Ahmadinejad</a:t>
            </a:r>
          </a:p>
          <a:p>
            <a:pPr indent="-228600" lvl="0" marL="457200" rtl="0">
              <a:lnSpc>
                <a:spcPct val="115000"/>
              </a:lnSpc>
              <a:spcBef>
                <a:spcPts val="500"/>
              </a:spcBef>
              <a:buChar char="●"/>
            </a:pPr>
            <a:r>
              <a:rPr lang="en-US" sz="1700">
                <a:solidFill>
                  <a:srgbClr val="D16349"/>
                </a:solidFill>
              </a:rPr>
              <a:t></a:t>
            </a:r>
            <a:r>
              <a:rPr lang="en-US" sz="2000">
                <a:latin typeface="Georgia"/>
                <a:ea typeface="Georgia"/>
                <a:cs typeface="Georgia"/>
                <a:sym typeface="Georgia"/>
              </a:rPr>
              <a:t>Secret construction of nuclear power plants </a:t>
            </a: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454" name="Shape 454"/>
        <p:cNvGrpSpPr/>
        <p:nvPr/>
      </p:nvGrpSpPr>
      <p:grpSpPr>
        <a:xfrm>
          <a:off x="0" y="0"/>
          <a:ext cx="0" cy="0"/>
          <a:chOff x="0" y="0"/>
          <a:chExt cx="0" cy="0"/>
        </a:xfrm>
      </p:grpSpPr>
      <p:sp>
        <p:nvSpPr>
          <p:cNvPr id="455" name="Shape 455"/>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b="0" i="0" lang="en-US" sz="3300" u="none" cap="none" strike="noStrike">
                <a:solidFill>
                  <a:srgbClr val="000000"/>
                </a:solidFill>
                <a:latin typeface="Georgia"/>
                <a:ea typeface="Georgia"/>
                <a:cs typeface="Georgia"/>
                <a:sym typeface="Georgia"/>
              </a:rPr>
              <a:t>FUTURE</a:t>
            </a:r>
          </a:p>
        </p:txBody>
      </p:sp>
      <p:sp>
        <p:nvSpPr>
          <p:cNvPr id="456" name="Shape 456"/>
          <p:cNvSpPr txBox="1"/>
          <p:nvPr>
            <p:ph idx="1" type="body"/>
          </p:nvPr>
        </p:nvSpPr>
        <p:spPr>
          <a:xfrm>
            <a:off x="301625" y="1524000"/>
            <a:ext cx="4190999" cy="4598987"/>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0" i="0" lang="en-US" sz="2300" u="none">
                <a:solidFill>
                  <a:schemeClr val="dk1"/>
                </a:solidFill>
                <a:latin typeface="Georgia"/>
                <a:ea typeface="Georgia"/>
                <a:cs typeface="Georgia"/>
                <a:sym typeface="Georgia"/>
              </a:rPr>
              <a:t>Iran’s government may be losing legitimacy</a:t>
            </a:r>
          </a:p>
          <a:p>
            <a:pPr indent="-273050" lvl="0" marL="273050" marR="0" rtl="0" algn="l">
              <a:lnSpc>
                <a:spcPct val="100000"/>
              </a:lnSpc>
              <a:spcBef>
                <a:spcPts val="460"/>
              </a:spcBef>
              <a:spcAft>
                <a:spcPts val="0"/>
              </a:spcAft>
              <a:buClr>
                <a:schemeClr val="accent1"/>
              </a:buClr>
              <a:buSzPct val="85000"/>
              <a:buFont typeface="Noto Sans Symbols"/>
              <a:buChar char="●"/>
            </a:pPr>
            <a:r>
              <a:rPr b="0" i="0" lang="en-US" sz="2300" u="none">
                <a:solidFill>
                  <a:schemeClr val="dk1"/>
                </a:solidFill>
                <a:latin typeface="Georgia"/>
                <a:ea typeface="Georgia"/>
                <a:cs typeface="Georgia"/>
                <a:sym typeface="Georgia"/>
              </a:rPr>
              <a:t>Iranians are Muslim, support religious rule.</a:t>
            </a:r>
          </a:p>
          <a:p>
            <a:pPr indent="-273050" lvl="0" marL="273050" marR="0" rtl="0" algn="l">
              <a:lnSpc>
                <a:spcPct val="100000"/>
              </a:lnSpc>
              <a:spcBef>
                <a:spcPts val="460"/>
              </a:spcBef>
              <a:spcAft>
                <a:spcPts val="0"/>
              </a:spcAft>
              <a:buClr>
                <a:schemeClr val="accent1"/>
              </a:buClr>
              <a:buSzPct val="85000"/>
              <a:buFont typeface="Noto Sans Symbols"/>
              <a:buChar char="●"/>
            </a:pPr>
            <a:r>
              <a:rPr b="0" i="0" lang="en-US" sz="2300" u="none">
                <a:solidFill>
                  <a:schemeClr val="dk1"/>
                </a:solidFill>
                <a:latin typeface="Georgia"/>
                <a:ea typeface="Georgia"/>
                <a:cs typeface="Georgia"/>
                <a:sym typeface="Georgia"/>
              </a:rPr>
              <a:t>Tension with the West may be easing</a:t>
            </a:r>
          </a:p>
          <a:p>
            <a:pPr indent="-273050" lvl="0" marL="273050" marR="0" rtl="0" algn="l">
              <a:spcBef>
                <a:spcPts val="460"/>
              </a:spcBef>
              <a:spcAft>
                <a:spcPts val="0"/>
              </a:spcAft>
              <a:buClr>
                <a:schemeClr val="accent1"/>
              </a:buClr>
              <a:buSzPct val="85000"/>
              <a:buFont typeface="Noto Sans Symbols"/>
              <a:buNone/>
            </a:pPr>
            <a:r>
              <a:t/>
            </a:r>
            <a:endParaRPr b="0" i="0" sz="2300" u="none">
              <a:solidFill>
                <a:schemeClr val="dk1"/>
              </a:solidFill>
              <a:latin typeface="Georgia"/>
              <a:ea typeface="Georgia"/>
              <a:cs typeface="Georgia"/>
              <a:sym typeface="Georgia"/>
            </a:endParaRPr>
          </a:p>
        </p:txBody>
      </p:sp>
      <p:pic>
        <p:nvPicPr>
          <p:cNvPr id="457" name="Shape 457"/>
          <p:cNvPicPr preferRelativeResize="0"/>
          <p:nvPr>
            <p:ph idx="2" type="body"/>
          </p:nvPr>
        </p:nvPicPr>
        <p:blipFill rotWithShape="1">
          <a:blip r:embed="rId3">
            <a:alphaModFix/>
          </a:blip>
          <a:srcRect b="0" l="0" r="0" t="0"/>
          <a:stretch/>
        </p:blipFill>
        <p:spPr>
          <a:xfrm>
            <a:off x="5135562" y="1447800"/>
            <a:ext cx="3200399" cy="4267199"/>
          </a:xfrm>
          <a:prstGeom prst="rect">
            <a:avLst/>
          </a:prstGeom>
          <a:noFill/>
          <a:ln>
            <a:noFill/>
          </a:ln>
        </p:spPr>
      </p:pic>
      <p:pic>
        <p:nvPicPr>
          <p:cNvPr id="458" name="Shape 458"/>
          <p:cNvPicPr preferRelativeResize="0"/>
          <p:nvPr/>
        </p:nvPicPr>
        <p:blipFill rotWithShape="1">
          <a:blip r:embed="rId4">
            <a:alphaModFix/>
          </a:blip>
          <a:srcRect b="0" l="0" r="0" t="0"/>
          <a:stretch/>
        </p:blipFill>
        <p:spPr>
          <a:xfrm>
            <a:off x="2209800" y="3657600"/>
            <a:ext cx="1771650" cy="2581274"/>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103" name="Shape 103"/>
        <p:cNvGrpSpPr/>
        <p:nvPr/>
      </p:nvGrpSpPr>
      <p:grpSpPr>
        <a:xfrm>
          <a:off x="0" y="0"/>
          <a:ext cx="0" cy="0"/>
          <a:chOff x="0" y="0"/>
          <a:chExt cx="0" cy="0"/>
        </a:xfrm>
      </p:grpSpPr>
      <p:pic>
        <p:nvPicPr>
          <p:cNvPr id="104" name="Shape 104"/>
          <p:cNvPicPr preferRelativeResize="0"/>
          <p:nvPr/>
        </p:nvPicPr>
        <p:blipFill rotWithShape="1">
          <a:blip r:embed="rId3">
            <a:alphaModFix/>
          </a:blip>
          <a:srcRect b="0" l="0" r="0" t="0"/>
          <a:stretch/>
        </p:blipFill>
        <p:spPr>
          <a:xfrm>
            <a:off x="494450" y="791775"/>
            <a:ext cx="3639000" cy="4844700"/>
          </a:xfrm>
          <a:prstGeom prst="rect">
            <a:avLst/>
          </a:prstGeom>
          <a:noFill/>
          <a:ln>
            <a:noFill/>
          </a:ln>
        </p:spPr>
      </p:pic>
      <p:pic>
        <p:nvPicPr>
          <p:cNvPr id="105" name="Shape 105"/>
          <p:cNvPicPr preferRelativeResize="0"/>
          <p:nvPr/>
        </p:nvPicPr>
        <p:blipFill rotWithShape="1">
          <a:blip r:embed="rId4">
            <a:alphaModFix/>
          </a:blip>
          <a:srcRect b="0" l="0" r="0" t="0"/>
          <a:stretch/>
        </p:blipFill>
        <p:spPr>
          <a:xfrm>
            <a:off x="4386375" y="1814300"/>
            <a:ext cx="4524000" cy="294570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109" name="Shape 109"/>
        <p:cNvGrpSpPr/>
        <p:nvPr/>
      </p:nvGrpSpPr>
      <p:grpSpPr>
        <a:xfrm>
          <a:off x="0" y="0"/>
          <a:ext cx="0" cy="0"/>
          <a:chOff x="0" y="0"/>
          <a:chExt cx="0" cy="0"/>
        </a:xfrm>
      </p:grpSpPr>
      <p:sp>
        <p:nvSpPr>
          <p:cNvPr id="110" name="Shape 110"/>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b="0" i="0" lang="en-US" sz="2900" u="none" cap="none" strike="noStrike">
                <a:solidFill>
                  <a:srgbClr val="000000"/>
                </a:solidFill>
                <a:latin typeface="Georgia"/>
                <a:ea typeface="Georgia"/>
                <a:cs typeface="Georgia"/>
                <a:sym typeface="Georgia"/>
              </a:rPr>
              <a:t>OIL</a:t>
            </a:r>
          </a:p>
        </p:txBody>
      </p:sp>
      <p:pic>
        <p:nvPicPr>
          <p:cNvPr id="111" name="Shape 111"/>
          <p:cNvPicPr preferRelativeResize="0"/>
          <p:nvPr/>
        </p:nvPicPr>
        <p:blipFill rotWithShape="1">
          <a:blip r:embed="rId3">
            <a:alphaModFix/>
          </a:blip>
          <a:srcRect b="0" l="0" r="0" t="0"/>
          <a:stretch/>
        </p:blipFill>
        <p:spPr>
          <a:xfrm>
            <a:off x="4419600" y="1860550"/>
            <a:ext cx="4373562" cy="3244849"/>
          </a:xfrm>
          <a:prstGeom prst="rect">
            <a:avLst/>
          </a:prstGeom>
          <a:noFill/>
          <a:ln cap="flat" cmpd="sng" w="9525">
            <a:solidFill>
              <a:schemeClr val="dk1"/>
            </a:solidFill>
            <a:prstDash val="solid"/>
            <a:miter/>
            <a:headEnd len="med" w="med" type="none"/>
            <a:tailEnd len="med" w="med" type="none"/>
          </a:ln>
        </p:spPr>
      </p:pic>
      <p:pic>
        <p:nvPicPr>
          <p:cNvPr id="112" name="Shape 112"/>
          <p:cNvPicPr preferRelativeResize="0"/>
          <p:nvPr/>
        </p:nvPicPr>
        <p:blipFill rotWithShape="1">
          <a:blip r:embed="rId4">
            <a:alphaModFix/>
          </a:blip>
          <a:srcRect b="0" l="0" r="0" t="0"/>
          <a:stretch/>
        </p:blipFill>
        <p:spPr>
          <a:xfrm>
            <a:off x="457200" y="1828800"/>
            <a:ext cx="3657600" cy="3309937"/>
          </a:xfrm>
          <a:prstGeom prst="rect">
            <a:avLst/>
          </a:prstGeom>
          <a:noFill/>
          <a:ln cap="flat" cmpd="sng" w="9525">
            <a:solidFill>
              <a:schemeClr val="dk1"/>
            </a:solidFill>
            <a:prstDash val="solid"/>
            <a:miter/>
            <a:headEnd len="med" w="med" type="none"/>
            <a:tailEnd len="med" w="med" type="none"/>
          </a:ln>
        </p:spPr>
      </p:pic>
      <p:sp>
        <p:nvSpPr>
          <p:cNvPr id="113" name="Shape 113"/>
          <p:cNvSpPr txBox="1"/>
          <p:nvPr/>
        </p:nvSpPr>
        <p:spPr>
          <a:xfrm>
            <a:off x="609600" y="5486400"/>
            <a:ext cx="2849562" cy="64135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2"/>
              </a:buClr>
              <a:buSzPct val="25000"/>
              <a:buFont typeface="Tahoma"/>
              <a:buNone/>
            </a:pPr>
            <a:r>
              <a:rPr b="1" i="0" lang="en-US" sz="1800" u="none">
                <a:solidFill>
                  <a:schemeClr val="dk2"/>
                </a:solidFill>
                <a:latin typeface="Tahoma"/>
                <a:ea typeface="Tahoma"/>
                <a:cs typeface="Tahoma"/>
                <a:sym typeface="Tahoma"/>
              </a:rPr>
              <a:t>Abandoned gas pumps </a:t>
            </a:r>
          </a:p>
          <a:p>
            <a:pPr indent="0" lvl="0" marL="0" marR="0" rtl="0" algn="ctr">
              <a:lnSpc>
                <a:spcPct val="100000"/>
              </a:lnSpc>
              <a:spcBef>
                <a:spcPts val="0"/>
              </a:spcBef>
              <a:spcAft>
                <a:spcPts val="0"/>
              </a:spcAft>
              <a:buClr>
                <a:schemeClr val="dk2"/>
              </a:buClr>
              <a:buSzPct val="25000"/>
              <a:buFont typeface="Tahoma"/>
              <a:buNone/>
            </a:pPr>
            <a:r>
              <a:rPr b="1" i="0" lang="en-US" sz="1800" u="none">
                <a:solidFill>
                  <a:schemeClr val="dk2"/>
                </a:solidFill>
                <a:latin typeface="Tahoma"/>
                <a:ea typeface="Tahoma"/>
                <a:cs typeface="Tahoma"/>
                <a:sym typeface="Tahoma"/>
              </a:rPr>
              <a:t>in a U.S. city 1973</a:t>
            </a:r>
          </a:p>
        </p:txBody>
      </p:sp>
      <p:sp>
        <p:nvSpPr>
          <p:cNvPr id="114" name="Shape 114"/>
          <p:cNvSpPr txBox="1"/>
          <p:nvPr/>
        </p:nvSpPr>
        <p:spPr>
          <a:xfrm>
            <a:off x="4495800" y="5638800"/>
            <a:ext cx="4194174"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Tahoma"/>
              <a:buNone/>
            </a:pPr>
            <a:r>
              <a:rPr b="1" i="0" lang="en-US" sz="1800" u="none">
                <a:solidFill>
                  <a:schemeClr val="dk2"/>
                </a:solidFill>
                <a:latin typeface="Tahoma"/>
                <a:ea typeface="Tahoma"/>
                <a:cs typeface="Tahoma"/>
                <a:sym typeface="Tahoma"/>
              </a:rPr>
              <a:t>Line at gas station in the U.S. 1979</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118" name="Shape 118"/>
        <p:cNvGrpSpPr/>
        <p:nvPr/>
      </p:nvGrpSpPr>
      <p:grpSpPr>
        <a:xfrm>
          <a:off x="0" y="0"/>
          <a:ext cx="0" cy="0"/>
          <a:chOff x="0" y="0"/>
          <a:chExt cx="0" cy="0"/>
        </a:xfrm>
      </p:grpSpPr>
      <p:sp>
        <p:nvSpPr>
          <p:cNvPr id="119" name="Shape 119"/>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b="0" i="0" lang="en-US" sz="2900" u="none" cap="none" strike="noStrike">
                <a:solidFill>
                  <a:srgbClr val="000000"/>
                </a:solidFill>
                <a:latin typeface="Georgia"/>
                <a:ea typeface="Georgia"/>
                <a:cs typeface="Georgia"/>
                <a:sym typeface="Georgia"/>
              </a:rPr>
              <a:t>OIL</a:t>
            </a:r>
          </a:p>
        </p:txBody>
      </p:sp>
      <p:pic>
        <p:nvPicPr>
          <p:cNvPr id="120" name="Shape 120"/>
          <p:cNvPicPr preferRelativeResize="0"/>
          <p:nvPr/>
        </p:nvPicPr>
        <p:blipFill rotWithShape="1">
          <a:blip r:embed="rId3">
            <a:alphaModFix/>
          </a:blip>
          <a:srcRect b="10881" l="11682" r="0" t="0"/>
          <a:stretch/>
        </p:blipFill>
        <p:spPr>
          <a:xfrm>
            <a:off x="4800600" y="1905000"/>
            <a:ext cx="3886200" cy="3684587"/>
          </a:xfrm>
          <a:prstGeom prst="rect">
            <a:avLst/>
          </a:prstGeom>
          <a:noFill/>
          <a:ln cap="flat" cmpd="sng" w="9525">
            <a:solidFill>
              <a:schemeClr val="dk1"/>
            </a:solidFill>
            <a:prstDash val="solid"/>
            <a:miter/>
            <a:headEnd len="med" w="med" type="none"/>
            <a:tailEnd len="med" w="med" type="none"/>
          </a:ln>
        </p:spPr>
      </p:pic>
      <p:pic>
        <p:nvPicPr>
          <p:cNvPr id="121" name="Shape 121"/>
          <p:cNvPicPr preferRelativeResize="0"/>
          <p:nvPr/>
        </p:nvPicPr>
        <p:blipFill rotWithShape="1">
          <a:blip r:embed="rId4">
            <a:alphaModFix/>
          </a:blip>
          <a:srcRect b="0" l="0" r="0" t="0"/>
          <a:stretch/>
        </p:blipFill>
        <p:spPr>
          <a:xfrm>
            <a:off x="381000" y="1905000"/>
            <a:ext cx="4038599" cy="3676650"/>
          </a:xfrm>
          <a:prstGeom prst="rect">
            <a:avLst/>
          </a:prstGeom>
          <a:noFill/>
          <a:ln cap="flat" cmpd="sng" w="9525">
            <a:solidFill>
              <a:schemeClr val="dk1"/>
            </a:solidFill>
            <a:prstDash val="solid"/>
            <a:miter/>
            <a:headEnd len="med" w="med" type="none"/>
            <a:tailEnd len="med" w="med" type="none"/>
          </a:ln>
        </p:spPr>
      </p:pic>
      <p:sp>
        <p:nvSpPr>
          <p:cNvPr id="122" name="Shape 122"/>
          <p:cNvSpPr txBox="1"/>
          <p:nvPr/>
        </p:nvSpPr>
        <p:spPr>
          <a:xfrm>
            <a:off x="228600" y="5594350"/>
            <a:ext cx="4344986" cy="64135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2"/>
              </a:buClr>
              <a:buSzPct val="25000"/>
              <a:buFont typeface="Tahoma"/>
              <a:buNone/>
            </a:pPr>
            <a:r>
              <a:rPr b="1" i="0" lang="en-US" sz="1800" u="none">
                <a:solidFill>
                  <a:schemeClr val="dk2"/>
                </a:solidFill>
                <a:latin typeface="Tahoma"/>
                <a:ea typeface="Tahoma"/>
                <a:cs typeface="Tahoma"/>
                <a:sym typeface="Tahoma"/>
              </a:rPr>
              <a:t>Khuzestan Province – Iran-Iraq War</a:t>
            </a:r>
          </a:p>
          <a:p>
            <a:pPr indent="0" lvl="0" marL="0" marR="0" rtl="0" algn="ctr">
              <a:lnSpc>
                <a:spcPct val="100000"/>
              </a:lnSpc>
              <a:spcBef>
                <a:spcPts val="0"/>
              </a:spcBef>
              <a:spcAft>
                <a:spcPts val="0"/>
              </a:spcAft>
              <a:buClr>
                <a:schemeClr val="dk2"/>
              </a:buClr>
              <a:buSzPct val="25000"/>
              <a:buFont typeface="Tahoma"/>
              <a:buNone/>
            </a:pPr>
            <a:r>
              <a:rPr b="1" i="0" lang="en-US" sz="1800" u="none">
                <a:solidFill>
                  <a:schemeClr val="dk2"/>
                </a:solidFill>
                <a:latin typeface="Tahoma"/>
                <a:ea typeface="Tahoma"/>
                <a:cs typeface="Tahoma"/>
                <a:sym typeface="Tahoma"/>
              </a:rPr>
              <a:t>1980-1988</a:t>
            </a:r>
          </a:p>
        </p:txBody>
      </p:sp>
      <p:sp>
        <p:nvSpPr>
          <p:cNvPr id="123" name="Shape 123"/>
          <p:cNvSpPr txBox="1"/>
          <p:nvPr/>
        </p:nvSpPr>
        <p:spPr>
          <a:xfrm>
            <a:off x="4765675" y="5638800"/>
            <a:ext cx="4378324" cy="64135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2"/>
              </a:buClr>
              <a:buSzPct val="25000"/>
              <a:buFont typeface="Tahoma"/>
              <a:buNone/>
            </a:pPr>
            <a:r>
              <a:rPr b="1" i="0" lang="en-US" sz="1800" u="none">
                <a:solidFill>
                  <a:schemeClr val="dk2"/>
                </a:solidFill>
                <a:latin typeface="Tahoma"/>
                <a:ea typeface="Tahoma"/>
                <a:cs typeface="Tahoma"/>
                <a:sym typeface="Tahoma"/>
              </a:rPr>
              <a:t>Iraq’s Invasion of Kuwait – Gulf War</a:t>
            </a:r>
          </a:p>
          <a:p>
            <a:pPr indent="0" lvl="0" marL="0" marR="0" rtl="0" algn="ctr">
              <a:lnSpc>
                <a:spcPct val="100000"/>
              </a:lnSpc>
              <a:spcBef>
                <a:spcPts val="0"/>
              </a:spcBef>
              <a:spcAft>
                <a:spcPts val="0"/>
              </a:spcAft>
              <a:buClr>
                <a:schemeClr val="dk2"/>
              </a:buClr>
              <a:buSzPct val="25000"/>
              <a:buFont typeface="Tahoma"/>
              <a:buNone/>
            </a:pPr>
            <a:r>
              <a:rPr b="1" i="0" lang="en-US" sz="1800" u="none">
                <a:solidFill>
                  <a:schemeClr val="dk2"/>
                </a:solidFill>
                <a:latin typeface="Tahoma"/>
                <a:ea typeface="Tahoma"/>
                <a:cs typeface="Tahoma"/>
                <a:sym typeface="Tahoma"/>
              </a:rPr>
              <a:t>1991</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127" name="Shape 127"/>
        <p:cNvGrpSpPr/>
        <p:nvPr/>
      </p:nvGrpSpPr>
      <p:grpSpPr>
        <a:xfrm>
          <a:off x="0" y="0"/>
          <a:ext cx="0" cy="0"/>
          <a:chOff x="0" y="0"/>
          <a:chExt cx="0" cy="0"/>
        </a:xfrm>
      </p:grpSpPr>
      <p:sp>
        <p:nvSpPr>
          <p:cNvPr id="128" name="Shape 128"/>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7B9899"/>
              </a:buClr>
              <a:buSzPct val="25000"/>
              <a:buFont typeface="Georgia"/>
              <a:buNone/>
            </a:pPr>
            <a:r>
              <a:rPr b="0" i="0" lang="en-US" sz="2900" u="none" cap="none" strike="noStrike">
                <a:solidFill>
                  <a:srgbClr val="000000"/>
                </a:solidFill>
                <a:latin typeface="Georgia"/>
                <a:ea typeface="Georgia"/>
                <a:cs typeface="Georgia"/>
                <a:sym typeface="Georgia"/>
              </a:rPr>
              <a:t>OIL</a:t>
            </a:r>
          </a:p>
        </p:txBody>
      </p:sp>
      <p:pic>
        <p:nvPicPr>
          <p:cNvPr id="129" name="Shape 129"/>
          <p:cNvPicPr preferRelativeResize="0"/>
          <p:nvPr/>
        </p:nvPicPr>
        <p:blipFill rotWithShape="1">
          <a:blip r:embed="rId3">
            <a:alphaModFix/>
          </a:blip>
          <a:srcRect b="0" l="0" r="0" t="0"/>
          <a:stretch/>
        </p:blipFill>
        <p:spPr>
          <a:xfrm>
            <a:off x="454025" y="2276475"/>
            <a:ext cx="4194174" cy="3144837"/>
          </a:xfrm>
          <a:prstGeom prst="rect">
            <a:avLst/>
          </a:prstGeom>
          <a:noFill/>
          <a:ln cap="flat" cmpd="sng" w="9525">
            <a:solidFill>
              <a:schemeClr val="dk1"/>
            </a:solidFill>
            <a:prstDash val="solid"/>
            <a:miter/>
            <a:headEnd len="med" w="med" type="none"/>
            <a:tailEnd len="med" w="med" type="none"/>
          </a:ln>
        </p:spPr>
      </p:pic>
      <p:pic>
        <p:nvPicPr>
          <p:cNvPr id="130" name="Shape 130"/>
          <p:cNvPicPr preferRelativeResize="0"/>
          <p:nvPr/>
        </p:nvPicPr>
        <p:blipFill rotWithShape="1">
          <a:blip r:embed="rId4">
            <a:alphaModFix/>
          </a:blip>
          <a:srcRect b="0" l="0" r="0" t="0"/>
          <a:stretch/>
        </p:blipFill>
        <p:spPr>
          <a:xfrm>
            <a:off x="5181600" y="2286000"/>
            <a:ext cx="3429000" cy="3048000"/>
          </a:xfrm>
          <a:prstGeom prst="rect">
            <a:avLst/>
          </a:prstGeom>
          <a:noFill/>
          <a:ln cap="flat" cmpd="sng" w="9525">
            <a:solidFill>
              <a:schemeClr val="dk1"/>
            </a:solidFill>
            <a:prstDash val="solid"/>
            <a:miter/>
            <a:headEnd len="med" w="med" type="none"/>
            <a:tailEnd len="med" w="med" type="none"/>
          </a:ln>
        </p:spPr>
      </p:pic>
      <p:sp>
        <p:nvSpPr>
          <p:cNvPr id="131" name="Shape 131"/>
          <p:cNvSpPr txBox="1"/>
          <p:nvPr/>
        </p:nvSpPr>
        <p:spPr>
          <a:xfrm>
            <a:off x="838200" y="5791200"/>
            <a:ext cx="3429000" cy="36671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2"/>
              </a:buClr>
              <a:buSzPct val="25000"/>
              <a:buFont typeface="Tahoma"/>
              <a:buNone/>
            </a:pPr>
            <a:r>
              <a:rPr b="1" i="0" lang="en-US" sz="1800" u="none">
                <a:solidFill>
                  <a:schemeClr val="dk2"/>
                </a:solidFill>
                <a:latin typeface="Tahoma"/>
                <a:ea typeface="Tahoma"/>
                <a:cs typeface="Tahoma"/>
                <a:sym typeface="Tahoma"/>
              </a:rPr>
              <a:t>Highway in Tehran</a:t>
            </a:r>
          </a:p>
        </p:txBody>
      </p:sp>
      <p:sp>
        <p:nvSpPr>
          <p:cNvPr id="132" name="Shape 132"/>
          <p:cNvSpPr txBox="1"/>
          <p:nvPr/>
        </p:nvSpPr>
        <p:spPr>
          <a:xfrm>
            <a:off x="5181600" y="5791200"/>
            <a:ext cx="3429000" cy="36671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2"/>
              </a:buClr>
              <a:buSzPct val="25000"/>
              <a:buFont typeface="Tahoma"/>
              <a:buNone/>
            </a:pPr>
            <a:r>
              <a:rPr b="1" i="0" lang="en-US" sz="1800" u="none">
                <a:solidFill>
                  <a:schemeClr val="dk2"/>
                </a:solidFill>
                <a:latin typeface="Tahoma"/>
                <a:ea typeface="Tahoma"/>
                <a:cs typeface="Tahoma"/>
                <a:sym typeface="Tahoma"/>
              </a:rPr>
              <a:t>Oil Refinery in Tehran</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