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sldIdLst>
    <p:sldId id="256" r:id="rId2"/>
    <p:sldId id="261" r:id="rId3"/>
    <p:sldId id="263" r:id="rId4"/>
    <p:sldId id="262" r:id="rId5"/>
    <p:sldId id="269" r:id="rId6"/>
    <p:sldId id="271" r:id="rId7"/>
    <p:sldId id="265" r:id="rId8"/>
    <p:sldId id="264" r:id="rId9"/>
    <p:sldId id="292" r:id="rId10"/>
    <p:sldId id="266" r:id="rId11"/>
    <p:sldId id="267" r:id="rId12"/>
    <p:sldId id="273" r:id="rId13"/>
    <p:sldId id="272" r:id="rId14"/>
    <p:sldId id="278" r:id="rId15"/>
    <p:sldId id="270" r:id="rId16"/>
    <p:sldId id="276" r:id="rId17"/>
    <p:sldId id="257" r:id="rId18"/>
    <p:sldId id="258" r:id="rId19"/>
    <p:sldId id="259" r:id="rId20"/>
    <p:sldId id="260" r:id="rId21"/>
    <p:sldId id="268" r:id="rId22"/>
    <p:sldId id="287" r:id="rId23"/>
    <p:sldId id="275" r:id="rId24"/>
    <p:sldId id="274" r:id="rId25"/>
    <p:sldId id="290" r:id="rId26"/>
    <p:sldId id="281" r:id="rId27"/>
    <p:sldId id="283" r:id="rId28"/>
    <p:sldId id="282" r:id="rId29"/>
    <p:sldId id="284" r:id="rId30"/>
    <p:sldId id="279" r:id="rId31"/>
    <p:sldId id="291" r:id="rId32"/>
    <p:sldId id="280" r:id="rId33"/>
    <p:sldId id="285" r:id="rId34"/>
    <p:sldId id="286" r:id="rId35"/>
    <p:sldId id="277" r:id="rId36"/>
    <p:sldId id="288" r:id="rId37"/>
    <p:sldId id="289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8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3/31/14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3/31/14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3/31/14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3/31/14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3/31/14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3/31/14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3/31/14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3/31/14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3/31/14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3/31/14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3/31/14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</a:lstStyle>
          <a:p>
            <a:pPr marL="0" algn="l" eaLnBrk="1" latinLnBrk="0" hangingPunct="1"/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pPr algn="r" eaLnBrk="1" latinLnBrk="0" hangingPunct="1"/>
            <a:fld id="{54AB02A5-4FE5-49D9-9E24-09F23B90C450}" type="datetimeFigureOut">
              <a:rPr lang="en-US" smtClean="0"/>
              <a:pPr algn="r" eaLnBrk="1" latinLnBrk="0" hangingPunct="1"/>
              <a:t>3/31/14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pPr algn="ctr" eaLnBrk="1" latinLnBrk="0" hangingPunct="1"/>
            <a:fld id="{6294C92D-0306-4E69-9CD3-20855E849650}" type="slidenum">
              <a:rPr kumimoji="0" lang="en-US" smtClean="0"/>
              <a:pPr algn="ctr" eaLnBrk="1" latinLnBrk="0" hangingPunct="1"/>
              <a:t>‹#›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 Comparative Government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You really need to know this stuff!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041" y="2501534"/>
            <a:ext cx="5267241" cy="376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72672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Political Economy </a:t>
            </a:r>
            <a:r>
              <a:rPr lang="en-US" dirty="0" smtClean="0"/>
              <a:t>is the relationship between government policies and the economy.</a:t>
            </a:r>
          </a:p>
          <a:p>
            <a:r>
              <a:rPr lang="en-US" b="1" dirty="0" smtClean="0"/>
              <a:t>Economic liberalization </a:t>
            </a:r>
            <a:r>
              <a:rPr lang="en-US" dirty="0" smtClean="0"/>
              <a:t>is the move to a free market by reducing tariffs, trade barriers, and government control over the economy.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72628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221980"/>
            <a:ext cx="7498080" cy="5026420"/>
          </a:xfrm>
        </p:spPr>
        <p:txBody>
          <a:bodyPr/>
          <a:lstStyle/>
          <a:p>
            <a:r>
              <a:rPr lang="en-US" sz="2800" b="1" dirty="0" smtClean="0"/>
              <a:t>Market economies </a:t>
            </a:r>
            <a:r>
              <a:rPr lang="en-US" sz="2800" dirty="0" smtClean="0"/>
              <a:t>set wages, production, and prices based on supply and demand with less government interference.</a:t>
            </a:r>
          </a:p>
          <a:p>
            <a:r>
              <a:rPr lang="en-US" sz="2800" dirty="0" smtClean="0"/>
              <a:t>In </a:t>
            </a:r>
            <a:r>
              <a:rPr lang="en-US" sz="2800" b="1" dirty="0" smtClean="0"/>
              <a:t>command economies</a:t>
            </a:r>
            <a:r>
              <a:rPr lang="en-US" sz="2800" dirty="0" smtClean="0"/>
              <a:t>, the government makes decisions regarding wages, prices, and production, and private property is limited.</a:t>
            </a:r>
          </a:p>
          <a:p>
            <a:pPr marL="82296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509" y="4118168"/>
            <a:ext cx="5080000" cy="261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63086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Communism and Welfare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Communism</a:t>
            </a:r>
            <a:r>
              <a:rPr lang="en-US" dirty="0" smtClean="0"/>
              <a:t> is a system of government based on the writings of Karl Marx in which the stated goal is economic equality.</a:t>
            </a:r>
          </a:p>
          <a:p>
            <a:r>
              <a:rPr lang="en-US" dirty="0" smtClean="0"/>
              <a:t>In a </a:t>
            </a:r>
            <a:r>
              <a:rPr lang="en-US" b="1" dirty="0" smtClean="0"/>
              <a:t>welfare state</a:t>
            </a:r>
            <a:r>
              <a:rPr lang="en-US" dirty="0" smtClean="0"/>
              <a:t>, the government provides support to citizens, such as unemployment benefits and health care.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73537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Rentier</a:t>
            </a:r>
            <a:r>
              <a:rPr lang="en-US" dirty="0" smtClean="0"/>
              <a:t>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States that derive a significant portion of their revenues from rent (such as renting land to oil companies).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595" y="3191232"/>
            <a:ext cx="3352800" cy="24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86814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Dependency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idea that colonial rule left a legacy of political and economic dependence making it difficult for former colonies to improve their economies and democratize.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0809" y="4132128"/>
            <a:ext cx="35941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31771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Structural Adjustment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Structural adjustment programs require countries to increase taxes and cut spending (austerity measures) to improve budgets.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451" y="3687718"/>
            <a:ext cx="3517900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55142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Post-Materialism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Societies in which basic needs are met and citizens can concentrate on higher goals, like the environment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333" y="3237946"/>
            <a:ext cx="4520201" cy="301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05593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Democratization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transition from an authoritarian state to an illiberal democracy to a liberal democracy</a:t>
            </a:r>
          </a:p>
          <a:p>
            <a:pPr marL="82296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1702" y="3232798"/>
            <a:ext cx="3378200" cy="2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754811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Authoritarian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government where elections are not free and fair and civil rights and liberties are lacking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6600" y="3291192"/>
            <a:ext cx="3612747" cy="295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751506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Illiberal/Procedural Democracy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government with elections that are not completely free and fair or lacking some civil rights and liberties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6237" y="3236264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93918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States and 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State</a:t>
            </a:r>
            <a:r>
              <a:rPr lang="en-US" sz="2800" dirty="0" smtClean="0"/>
              <a:t>-political institutions with a monopoly of force over territory</a:t>
            </a:r>
          </a:p>
          <a:p>
            <a:r>
              <a:rPr lang="en-US" sz="2800" b="1" dirty="0" smtClean="0"/>
              <a:t>Nation</a:t>
            </a:r>
            <a:r>
              <a:rPr lang="en-US" sz="2800" dirty="0" smtClean="0"/>
              <a:t>-a psychological sense of identity based on shared ethnicity, language, history or culture.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6900" y="3314147"/>
            <a:ext cx="2720995" cy="303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651623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Liberal/Substantive Democracy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government with free and fair elections and civil rights and liberties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1266" y="2641667"/>
            <a:ext cx="2336800" cy="347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86715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Transparency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ability of citizens to see what the government is doing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9209" y="2759777"/>
            <a:ext cx="3269419" cy="361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683708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Civil Rights and Liberties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Civil rights </a:t>
            </a:r>
            <a:r>
              <a:rPr lang="en-US" dirty="0" smtClean="0"/>
              <a:t>are protections granted by the government to prevent discrimination against groups, like ethnic or religious minorities and women.</a:t>
            </a:r>
          </a:p>
          <a:p>
            <a:r>
              <a:rPr lang="en-US" b="1" dirty="0" smtClean="0"/>
              <a:t>Civil liberties </a:t>
            </a:r>
            <a:r>
              <a:rPr lang="en-US" dirty="0" smtClean="0"/>
              <a:t>protect individuals from government infringement, like free speech.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128207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Systems of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 </a:t>
            </a:r>
            <a:r>
              <a:rPr lang="en-US" b="1" dirty="0" smtClean="0"/>
              <a:t>Unitary System</a:t>
            </a:r>
            <a:r>
              <a:rPr lang="en-US" dirty="0" smtClean="0"/>
              <a:t>, all power is held by the central government and state power is not protected.</a:t>
            </a:r>
          </a:p>
          <a:p>
            <a:r>
              <a:rPr lang="en-US" dirty="0" smtClean="0"/>
              <a:t>In a </a:t>
            </a:r>
            <a:r>
              <a:rPr lang="en-US" b="1" dirty="0" smtClean="0"/>
              <a:t>Federal System</a:t>
            </a:r>
            <a:r>
              <a:rPr lang="en-US" dirty="0" smtClean="0"/>
              <a:t>, power is shared between the national and state government and some state power is protected.</a:t>
            </a:r>
          </a:p>
          <a:p>
            <a:r>
              <a:rPr lang="en-US" b="1" dirty="0" smtClean="0"/>
              <a:t>Devolution</a:t>
            </a:r>
            <a:r>
              <a:rPr lang="en-US" dirty="0" smtClean="0"/>
              <a:t> occurs when the national government grants more power to states.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655610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Legislatures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/>
              <a:t>bicameral</a:t>
            </a:r>
            <a:r>
              <a:rPr lang="en-US" dirty="0" smtClean="0"/>
              <a:t> legislature has two houses, and a </a:t>
            </a:r>
            <a:r>
              <a:rPr lang="en-US" b="1" dirty="0" smtClean="0"/>
              <a:t>unicameral</a:t>
            </a:r>
            <a:r>
              <a:rPr lang="en-US" dirty="0" smtClean="0"/>
              <a:t> legislature has one.</a:t>
            </a:r>
          </a:p>
          <a:p>
            <a:r>
              <a:rPr lang="en-US" b="1" dirty="0" smtClean="0"/>
              <a:t>FPTP/SMD </a:t>
            </a:r>
            <a:r>
              <a:rPr lang="en-US" dirty="0" smtClean="0"/>
              <a:t>awards one seat to the candidate with the most votes in a district.</a:t>
            </a:r>
          </a:p>
          <a:p>
            <a:r>
              <a:rPr lang="en-US" b="1" dirty="0" smtClean="0"/>
              <a:t>Proportional Representation </a:t>
            </a:r>
            <a:r>
              <a:rPr lang="en-US" dirty="0" smtClean="0"/>
              <a:t>awards sets to political parties based on the percentage of votes received; there may be a threshold for getting seats.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127994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Referendum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measure sent by the legislature to the citizens for approval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6612" y="2697001"/>
            <a:ext cx="3334848" cy="342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320647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Judiciary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b="1" dirty="0" smtClean="0"/>
              <a:t>common law </a:t>
            </a:r>
            <a:r>
              <a:rPr lang="en-US" dirty="0" smtClean="0"/>
              <a:t>systems, court decisions are written down and serve as precedent for future cases.</a:t>
            </a:r>
          </a:p>
          <a:p>
            <a:r>
              <a:rPr lang="en-US" b="1" dirty="0" smtClean="0"/>
              <a:t>Code law </a:t>
            </a:r>
            <a:r>
              <a:rPr lang="en-US" dirty="0" smtClean="0"/>
              <a:t>systems are based on rules written by the legislature.</a:t>
            </a:r>
          </a:p>
          <a:p>
            <a:r>
              <a:rPr lang="en-US" b="1" dirty="0" smtClean="0"/>
              <a:t>Judicial review </a:t>
            </a:r>
            <a:r>
              <a:rPr lang="en-US" dirty="0" smtClean="0"/>
              <a:t>is the ability of a Supreme Court to overturn a law or executive action if is is unconstitutional.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248586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Theocracy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state led by religious rulers, like Iran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4604" y="2217597"/>
            <a:ext cx="5116732" cy="425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869954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Revolutions and Coups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/>
              <a:t>revolution</a:t>
            </a:r>
            <a:r>
              <a:rPr lang="en-US" dirty="0" smtClean="0"/>
              <a:t> is an overthrow of the government based on broad popular support.</a:t>
            </a:r>
          </a:p>
          <a:p>
            <a:r>
              <a:rPr lang="en-US" dirty="0" smtClean="0"/>
              <a:t>A </a:t>
            </a:r>
            <a:r>
              <a:rPr lang="en-US" b="1" dirty="0" smtClean="0"/>
              <a:t>coup</a:t>
            </a:r>
            <a:r>
              <a:rPr lang="en-US" dirty="0" smtClean="0"/>
              <a:t> is a change in the leader brought about by a small group, often a military leader.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457544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belief that a group of people has its own unique destiny, often including a </a:t>
            </a:r>
            <a:r>
              <a:rPr lang="en-US" dirty="0" err="1" smtClean="0"/>
              <a:t>desir</a:t>
            </a:r>
            <a:r>
              <a:rPr lang="en-US" dirty="0" smtClean="0"/>
              <a:t> for a separate state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0809" y="3429000"/>
            <a:ext cx="36068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32530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Institutions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Formal policymakers within the government, including the executive, legislature, judiciary and bureaucracy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590" y="3088924"/>
            <a:ext cx="5182980" cy="338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729223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Ideology and Socialization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Political ideology </a:t>
            </a:r>
            <a:r>
              <a:rPr lang="en-US" dirty="0" smtClean="0"/>
              <a:t>is an individual’s belief system about the role of government.</a:t>
            </a:r>
          </a:p>
          <a:p>
            <a:r>
              <a:rPr lang="en-US" b="1" dirty="0" smtClean="0"/>
              <a:t>Political socialization </a:t>
            </a:r>
            <a:r>
              <a:rPr lang="en-US" dirty="0" smtClean="0"/>
              <a:t>is the process through which an individual acquires his or her political beliefs and behaviors.</a:t>
            </a:r>
          </a:p>
          <a:p>
            <a:r>
              <a:rPr lang="en-US" b="1" dirty="0" smtClean="0"/>
              <a:t>Political culture </a:t>
            </a:r>
            <a:r>
              <a:rPr lang="en-US" dirty="0" smtClean="0"/>
              <a:t>is the shared beliefs of a group of people.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943286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Ideologies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Political Right </a:t>
            </a:r>
            <a:r>
              <a:rPr lang="en-US" dirty="0" smtClean="0"/>
              <a:t>favors the status quo/conservatives).</a:t>
            </a:r>
          </a:p>
          <a:p>
            <a:r>
              <a:rPr lang="en-US" b="1" dirty="0" smtClean="0"/>
              <a:t>Political Left</a:t>
            </a:r>
            <a:r>
              <a:rPr lang="en-US" dirty="0" smtClean="0"/>
              <a:t> favors change. They usually favor social programs.</a:t>
            </a:r>
          </a:p>
          <a:p>
            <a:r>
              <a:rPr lang="en-US" b="1" dirty="0" smtClean="0"/>
              <a:t>Reactionaries</a:t>
            </a:r>
            <a:r>
              <a:rPr lang="en-US" dirty="0" smtClean="0"/>
              <a:t> are extreme and want to go back to the past.</a:t>
            </a:r>
          </a:p>
          <a:p>
            <a:r>
              <a:rPr lang="en-US" b="1" dirty="0" smtClean="0"/>
              <a:t>Liberalism</a:t>
            </a:r>
            <a:r>
              <a:rPr lang="en-US" dirty="0" smtClean="0"/>
              <a:t>-favor freedom in the economy and in civil rights and liberties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831194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Cooptation and Corporatism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Cooptation</a:t>
            </a:r>
            <a:r>
              <a:rPr lang="en-US" dirty="0" smtClean="0"/>
              <a:t> is when the government buys off its critics.</a:t>
            </a:r>
          </a:p>
          <a:p>
            <a:r>
              <a:rPr lang="en-US" b="1" dirty="0" smtClean="0"/>
              <a:t>Corporatism</a:t>
            </a:r>
            <a:r>
              <a:rPr lang="en-US" dirty="0" smtClean="0"/>
              <a:t> is when large businesses and labor unions are brought into the policymaking process.  This limits pluralism because small actors are left out.</a:t>
            </a:r>
          </a:p>
          <a:p>
            <a:r>
              <a:rPr lang="en-US" b="1" dirty="0" smtClean="0"/>
              <a:t>Pluralism</a:t>
            </a:r>
            <a:r>
              <a:rPr lang="en-US" dirty="0" smtClean="0"/>
              <a:t> is when many groups compete in policymaking.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797246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Recruitment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process for selecting current and potential leaders, including formal and informal power structures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0440" y="3034474"/>
            <a:ext cx="4539444" cy="321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473197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Citizen Involvement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Civil Society </a:t>
            </a:r>
            <a:r>
              <a:rPr lang="en-US" dirty="0" smtClean="0"/>
              <a:t>consists of voluntary associations outside of government control which strengthen society.</a:t>
            </a:r>
          </a:p>
          <a:p>
            <a:r>
              <a:rPr lang="en-US" b="1" dirty="0" smtClean="0"/>
              <a:t>Grassroots movements </a:t>
            </a:r>
            <a:r>
              <a:rPr lang="en-US" dirty="0" smtClean="0"/>
              <a:t>occur when ordinary citizens push for reform.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8937" y="3983693"/>
            <a:ext cx="3263900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682605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Cleavage (it’s not what you think)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/>
              <a:t>political cleavage </a:t>
            </a:r>
            <a:r>
              <a:rPr lang="en-US" dirty="0" smtClean="0"/>
              <a:t>is a division over a policy issue.</a:t>
            </a:r>
          </a:p>
          <a:p>
            <a:r>
              <a:rPr lang="en-US" b="1" dirty="0" smtClean="0"/>
              <a:t>Cross cutting cleavages </a:t>
            </a:r>
            <a:r>
              <a:rPr lang="en-US" dirty="0" smtClean="0"/>
              <a:t>bring different kinds of groups together, strengthening society.</a:t>
            </a:r>
          </a:p>
          <a:p>
            <a:r>
              <a:rPr lang="en-US" b="1" dirty="0" smtClean="0"/>
              <a:t>Coinciding cleavages </a:t>
            </a:r>
            <a:r>
              <a:rPr lang="en-US" dirty="0" smtClean="0"/>
              <a:t>exacerbate feeling of difference, weakening society.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758691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Causation and Correlation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Causation</a:t>
            </a:r>
            <a:r>
              <a:rPr lang="en-US" dirty="0" smtClean="0"/>
              <a:t> is when a change in one variable precipitates a change in another variable.  </a:t>
            </a:r>
            <a:endParaRPr lang="en-US" dirty="0"/>
          </a:p>
          <a:p>
            <a:r>
              <a:rPr lang="en-US" b="1" dirty="0" smtClean="0"/>
              <a:t>Correlation</a:t>
            </a:r>
            <a:r>
              <a:rPr lang="en-US" dirty="0" smtClean="0"/>
              <a:t> is an apparent connection between variables.</a:t>
            </a:r>
          </a:p>
          <a:p>
            <a:r>
              <a:rPr lang="en-US" dirty="0" smtClean="0"/>
              <a:t>Causation and correlation may be positive (in the same direction) or negative (in opposite directions).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920684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Normative and Empirical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b="1" dirty="0" smtClean="0"/>
              <a:t>empirical statement </a:t>
            </a:r>
            <a:r>
              <a:rPr lang="en-US" dirty="0" smtClean="0"/>
              <a:t>is a verifiable fact.</a:t>
            </a:r>
          </a:p>
          <a:p>
            <a:r>
              <a:rPr lang="en-US" dirty="0" smtClean="0"/>
              <a:t>A </a:t>
            </a:r>
            <a:r>
              <a:rPr lang="en-US" b="1" dirty="0" smtClean="0"/>
              <a:t>normative statement </a:t>
            </a:r>
            <a:r>
              <a:rPr lang="en-US" dirty="0" smtClean="0"/>
              <a:t>is a judgment about what should be.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2298" y="3735867"/>
            <a:ext cx="3652348" cy="273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68044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Regimes and Hybrid Regimes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289333"/>
            <a:ext cx="7498080" cy="4959067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Regime</a:t>
            </a:r>
            <a:r>
              <a:rPr lang="en-US" sz="2800" dirty="0" smtClean="0"/>
              <a:t>-a government in which the  system has not changed even though there have been different leaders.</a:t>
            </a:r>
          </a:p>
          <a:p>
            <a:r>
              <a:rPr lang="en-US" sz="2800" b="1" dirty="0" smtClean="0"/>
              <a:t>Hybrid regime</a:t>
            </a:r>
            <a:r>
              <a:rPr lang="en-US" sz="2800" dirty="0" smtClean="0"/>
              <a:t>-a government with both authoritarian and democratic elements.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038" y="3683768"/>
            <a:ext cx="4483603" cy="317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19098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Legitimacy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Legitimacy</a:t>
            </a:r>
            <a:r>
              <a:rPr lang="en-US" dirty="0" smtClean="0"/>
              <a:t> is the people’s belief that the government has the right to rule.</a:t>
            </a:r>
          </a:p>
          <a:p>
            <a:r>
              <a:rPr lang="en-US" b="1" dirty="0" smtClean="0"/>
              <a:t>Rational/legal</a:t>
            </a:r>
            <a:r>
              <a:rPr lang="en-US" dirty="0" smtClean="0"/>
              <a:t>-based on a fair and understandable system of laws that are followed and apply to everyone</a:t>
            </a:r>
          </a:p>
          <a:p>
            <a:r>
              <a:rPr lang="en-US" b="1" dirty="0" smtClean="0"/>
              <a:t>Traditiona</a:t>
            </a:r>
            <a:r>
              <a:rPr lang="en-US" dirty="0" smtClean="0"/>
              <a:t>l-because it has always been that way</a:t>
            </a:r>
          </a:p>
          <a:p>
            <a:r>
              <a:rPr lang="en-US" b="1" dirty="0" smtClean="0"/>
              <a:t>Charismatic</a:t>
            </a:r>
            <a:r>
              <a:rPr lang="en-US" dirty="0" smtClean="0"/>
              <a:t>-based on a ruler’s engaging personality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88391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Globalization and Sovereignty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Globalization</a:t>
            </a:r>
            <a:r>
              <a:rPr lang="en-US" dirty="0" smtClean="0"/>
              <a:t> is the increasing interconnectedness of the world.</a:t>
            </a:r>
          </a:p>
          <a:p>
            <a:r>
              <a:rPr lang="en-US" b="1" dirty="0" smtClean="0"/>
              <a:t>Sovereignty</a:t>
            </a:r>
            <a:r>
              <a:rPr lang="en-US" dirty="0" smtClean="0"/>
              <a:t> is the ability of a government to rule without internal or external influence.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9981" y="4145636"/>
            <a:ext cx="3567693" cy="257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94362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HDI</a:t>
            </a:r>
            <a:r>
              <a:rPr lang="en-US" dirty="0" smtClean="0"/>
              <a:t>-Human Development Index measures life expectancy, birth and death rates, education, quality of life.</a:t>
            </a:r>
          </a:p>
          <a:p>
            <a:r>
              <a:rPr lang="en-US" b="1" dirty="0" smtClean="0"/>
              <a:t>GDP</a:t>
            </a:r>
            <a:r>
              <a:rPr lang="en-US" dirty="0" smtClean="0"/>
              <a:t>-the total value of goods and services produced in a country</a:t>
            </a:r>
          </a:p>
          <a:p>
            <a:r>
              <a:rPr lang="en-US" b="1" dirty="0" smtClean="0"/>
              <a:t>GDP per capita</a:t>
            </a:r>
            <a:r>
              <a:rPr lang="en-US" dirty="0" smtClean="0"/>
              <a:t>-GDP divided by the population</a:t>
            </a:r>
          </a:p>
          <a:p>
            <a:r>
              <a:rPr lang="en-US" b="1" dirty="0" err="1" smtClean="0"/>
              <a:t>Gini</a:t>
            </a:r>
            <a:r>
              <a:rPr lang="en-US" b="1" dirty="0" smtClean="0"/>
              <a:t> Index</a:t>
            </a:r>
            <a:r>
              <a:rPr lang="en-US" dirty="0" smtClean="0"/>
              <a:t>-measures income inequality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67319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Developed</a:t>
            </a:r>
            <a:r>
              <a:rPr lang="en-US" dirty="0" smtClean="0"/>
              <a:t> countries have high GDP per capita and HDI rankings; service-based economies.</a:t>
            </a:r>
          </a:p>
          <a:p>
            <a:r>
              <a:rPr lang="en-US" b="1" dirty="0" smtClean="0"/>
              <a:t>Developing</a:t>
            </a:r>
            <a:r>
              <a:rPr lang="en-US" dirty="0" smtClean="0"/>
              <a:t> countries are emerging economies;  based on production.</a:t>
            </a:r>
          </a:p>
          <a:p>
            <a:r>
              <a:rPr lang="en-US" b="1" dirty="0" smtClean="0"/>
              <a:t>Underdeveloped</a:t>
            </a:r>
            <a:r>
              <a:rPr lang="en-US" dirty="0" smtClean="0"/>
              <a:t> countries have low GDP per capita and HDI rankings; agricultural.</a:t>
            </a:r>
          </a:p>
          <a:p>
            <a:r>
              <a:rPr lang="en-US" b="1" dirty="0" smtClean="0"/>
              <a:t>Least Developed</a:t>
            </a:r>
            <a:r>
              <a:rPr lang="en-US" dirty="0" smtClean="0"/>
              <a:t>-the poorest of the poor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03633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World Problems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2973" r="2973"/>
          <a:stretch>
            <a:fillRect/>
          </a:stretch>
        </p:blipFill>
        <p:spPr>
          <a:xfrm>
            <a:off x="1021885" y="1447800"/>
            <a:ext cx="7498080" cy="4800600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805291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171</TotalTime>
  <Words>1153</Words>
  <Application>Microsoft Macintosh PowerPoint</Application>
  <PresentationFormat>On-screen Show (4:3)</PresentationFormat>
  <Paragraphs>109</Paragraphs>
  <Slides>37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Solstice</vt:lpstr>
      <vt:lpstr>AP Comparative Government</vt:lpstr>
      <vt:lpstr>States and Nations</vt:lpstr>
      <vt:lpstr>Institutions</vt:lpstr>
      <vt:lpstr>Regimes and Hybrid Regimes</vt:lpstr>
      <vt:lpstr>Legitimacy</vt:lpstr>
      <vt:lpstr>Globalization and Sovereignty</vt:lpstr>
      <vt:lpstr>Measurements</vt:lpstr>
      <vt:lpstr>Development</vt:lpstr>
      <vt:lpstr>First World Problems</vt:lpstr>
      <vt:lpstr>Economics</vt:lpstr>
      <vt:lpstr>Economic Systems</vt:lpstr>
      <vt:lpstr>Communism and Welfare States</vt:lpstr>
      <vt:lpstr>Rentier States</vt:lpstr>
      <vt:lpstr>Dependency Theory</vt:lpstr>
      <vt:lpstr>Structural Adjustment</vt:lpstr>
      <vt:lpstr>Post-Materialism</vt:lpstr>
      <vt:lpstr>Democratization</vt:lpstr>
      <vt:lpstr>Authoritarian State</vt:lpstr>
      <vt:lpstr>Illiberal/Procedural Democracy</vt:lpstr>
      <vt:lpstr>Liberal/Substantive Democracy</vt:lpstr>
      <vt:lpstr>Transparency</vt:lpstr>
      <vt:lpstr>Civil Rights and Liberties</vt:lpstr>
      <vt:lpstr>Systems of Government</vt:lpstr>
      <vt:lpstr>Legislatures</vt:lpstr>
      <vt:lpstr>Referendum</vt:lpstr>
      <vt:lpstr>The Judiciary</vt:lpstr>
      <vt:lpstr>Theocracy</vt:lpstr>
      <vt:lpstr>Revolutions and Coups</vt:lpstr>
      <vt:lpstr>Nationalism</vt:lpstr>
      <vt:lpstr>Ideology and Socialization</vt:lpstr>
      <vt:lpstr>Political Ideologies</vt:lpstr>
      <vt:lpstr>Cooptation and Corporatism</vt:lpstr>
      <vt:lpstr>Political Recruitment</vt:lpstr>
      <vt:lpstr>Citizen Involvement</vt:lpstr>
      <vt:lpstr>Cleavage (it’s not what you think)</vt:lpstr>
      <vt:lpstr>Causation and Correlation</vt:lpstr>
      <vt:lpstr>Normative and Empirical Statement</vt:lpstr>
    </vt:vector>
  </TitlesOfParts>
  <Company>Cherry Creek High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 Comparative Government</dc:title>
  <dc:creator>Karen Waples</dc:creator>
  <cp:lastModifiedBy>Karen Waples</cp:lastModifiedBy>
  <cp:revision>19</cp:revision>
  <dcterms:created xsi:type="dcterms:W3CDTF">2014-03-31T20:28:03Z</dcterms:created>
  <dcterms:modified xsi:type="dcterms:W3CDTF">2014-03-31T20:28:29Z</dcterms:modified>
</cp:coreProperties>
</file>